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84" r:id="rId5"/>
    <p:sldId id="260" r:id="rId6"/>
    <p:sldId id="274" r:id="rId7"/>
    <p:sldId id="270" r:id="rId8"/>
    <p:sldId id="280" r:id="rId9"/>
    <p:sldId id="261" r:id="rId10"/>
    <p:sldId id="283" r:id="rId11"/>
    <p:sldId id="285" r:id="rId12"/>
    <p:sldId id="295" r:id="rId13"/>
    <p:sldId id="286" r:id="rId14"/>
    <p:sldId id="290" r:id="rId15"/>
    <p:sldId id="267" r:id="rId16"/>
    <p:sldId id="287" r:id="rId17"/>
    <p:sldId id="289" r:id="rId18"/>
    <p:sldId id="292" r:id="rId19"/>
    <p:sldId id="293" r:id="rId20"/>
    <p:sldId id="294" r:id="rId21"/>
    <p:sldId id="269" r:id="rId22"/>
    <p:sldId id="273" r:id="rId23"/>
    <p:sldId id="275" r:id="rId24"/>
    <p:sldId id="276" r:id="rId25"/>
    <p:sldId id="282" r:id="rId26"/>
    <p:sldId id="277" r:id="rId27"/>
    <p:sldId id="266" r:id="rId28"/>
    <p:sldId id="271" r:id="rId29"/>
    <p:sldId id="268" r:id="rId30"/>
    <p:sldId id="264" r:id="rId31"/>
    <p:sldId id="288" r:id="rId32"/>
    <p:sldId id="272" r:id="rId3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167B31-A61D-4477-B0D5-0C9302CC2A5B}" v="19" dt="2024-04-18T15:09:42.977"/>
    <p1510:client id="{016750AD-F304-465A-A63F-A09FB52968DD}" v="321" dt="2024-04-18T20:54:36.735"/>
    <p1510:client id="{11F71280-2E96-4978-9728-46981A67398D}" v="66" dt="2024-04-18T02:56:49.490"/>
    <p1510:client id="{14F7EEA2-5F37-4527-9E41-ECB69E6F582C}" v="3" dt="2024-04-18T15:33:03.863"/>
    <p1510:client id="{1EDED9B1-E5C2-47E1-8F4D-81FA156A92EF}" v="235" dt="2024-04-18T20:53:53.920"/>
    <p1510:client id="{2316AFEF-0810-415B-A712-E99EA6C4BDD4}" v="19" dt="2024-04-18T23:52:38.477"/>
    <p1510:client id="{2F635808-E300-4C65-A47C-9CD1BDDD4438}" v="97" dt="2024-04-18T21:32:45.367"/>
    <p1510:client id="{46FEDC29-7287-49B8-B853-0E8BAC02FBD0}" v="407" dt="2024-04-18T17:40:40.975"/>
    <p1510:client id="{6B266D37-B9BA-446B-92B8-14808FBDE9E7}" v="466" dt="2024-04-18T13:16:42.579"/>
    <p1510:client id="{9A09B737-24EA-4FFC-B7E3-1F2FEAF675FC}" v="20" dt="2024-04-18T02:38:51.458"/>
    <p1510:client id="{9A9A3D54-EF6D-4407-B56F-7D82FB7A1EEF}" v="80" dt="2024-04-17T23:13:13.891"/>
    <p1510:client id="{9B5AF422-BE12-5342-80E2-51786ABE5389}" v="1" dt="2024-04-17T21:56:40.072"/>
    <p1510:client id="{9EBA38F6-799F-42D4-812E-1823EF5AA726}" v="20" dt="2024-04-18T15:38:15.317"/>
    <p1510:client id="{A963851F-5B93-447B-A55D-87AE1143846D}" v="770" dt="2024-04-18T02:11:16.665"/>
    <p1510:client id="{C99690DF-BBE8-49F9-AD16-3ED5ABCB6597}" v="718" dt="2024-04-19T00:27:17.344"/>
    <p1510:client id="{D2EBFDDF-F5A2-42FC-B216-D10EC3D0CD69}" v="218" dt="2024-04-19T00:32:45.282"/>
    <p1510:client id="{D2F6E18D-5F57-4C05-AF5C-B82547D3F4F1}" v="9" dt="2024-04-17T18:54:58.440"/>
    <p1510:client id="{DF5A1F07-7F91-41DD-908D-D1573E6B0D3E}" v="18" dt="2024-04-18T02:46:28.865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27"/>
    <p:restoredTop sz="94687"/>
  </p:normalViewPr>
  <p:slideViewPr>
    <p:cSldViewPr snapToGrid="0">
      <p:cViewPr>
        <p:scale>
          <a:sx n="119" d="100"/>
          <a:sy n="119" d="100"/>
        </p:scale>
        <p:origin x="424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7054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6071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9356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485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1260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4440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0844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5171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9462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2012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0749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1127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1617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8046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573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3120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11647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9245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10187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05122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75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60004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87405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7150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3867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7741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50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0318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://en.wikipedia.org/wiki/safety_helmet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354842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744834" y="357546"/>
            <a:ext cx="8379950" cy="342423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ts val="5468"/>
              </a:lnSpc>
            </a:pPr>
            <a:r>
              <a:rPr lang="en-US" sz="4350" b="1" kern="0" spc="-131" dirty="0" err="1">
                <a:solidFill>
                  <a:srgbClr val="591CE6"/>
                </a:solidFill>
                <a:latin typeface="p22-mackinac-pro"/>
                <a:ea typeface="p22-mackinac-pro"/>
                <a:cs typeface="p22-mackinac-pro" pitchFamily="34" charset="-120"/>
              </a:rPr>
              <a:t>GearCheck</a:t>
            </a:r>
            <a:r>
              <a:rPr lang="en-US" sz="4350" b="1" kern="0" spc="-131" dirty="0">
                <a:solidFill>
                  <a:srgbClr val="591CE6"/>
                </a:solidFill>
                <a:latin typeface="p22-mackinac-pro"/>
                <a:ea typeface="p22-mackinac-pro"/>
                <a:cs typeface="p22-mackinac-pro" pitchFamily="34" charset="-120"/>
              </a:rPr>
              <a:t> AI</a:t>
            </a:r>
          </a:p>
          <a:p>
            <a:pPr algn="ctr">
              <a:lnSpc>
                <a:spcPts val="5468"/>
              </a:lnSpc>
            </a:pPr>
            <a:r>
              <a:rPr lang="en-US" sz="3600" b="1" kern="0" spc="-131" dirty="0">
                <a:solidFill>
                  <a:srgbClr val="591CE6"/>
                </a:solidFill>
                <a:latin typeface="p22-mackinac-pro"/>
                <a:ea typeface="p22-mackinac-pro"/>
              </a:rPr>
              <a:t>Group:8</a:t>
            </a:r>
          </a:p>
        </p:txBody>
      </p:sp>
      <p:sp>
        <p:nvSpPr>
          <p:cNvPr id="6" name="Text 3"/>
          <p:cNvSpPr/>
          <p:nvPr/>
        </p:nvSpPr>
        <p:spPr>
          <a:xfrm>
            <a:off x="6319599" y="4115038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/>
          </a:p>
        </p:txBody>
      </p:sp>
      <p:sp>
        <p:nvSpPr>
          <p:cNvPr id="9" name="Text 6"/>
          <p:cNvSpPr/>
          <p:nvPr/>
        </p:nvSpPr>
        <p:spPr>
          <a:xfrm>
            <a:off x="6786086" y="6141958"/>
            <a:ext cx="2582823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6E6B735-05A9-EACE-CB39-61A6150947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6068451"/>
              </p:ext>
            </p:extLst>
          </p:nvPr>
        </p:nvGraphicFramePr>
        <p:xfrm>
          <a:off x="6609805" y="3257005"/>
          <a:ext cx="7191255" cy="5558981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5451015">
                  <a:extLst>
                    <a:ext uri="{9D8B030D-6E8A-4147-A177-3AD203B41FA5}">
                      <a16:colId xmlns:a16="http://schemas.microsoft.com/office/drawing/2014/main" val="3214745698"/>
                    </a:ext>
                  </a:extLst>
                </a:gridCol>
                <a:gridCol w="1740240">
                  <a:extLst>
                    <a:ext uri="{9D8B030D-6E8A-4147-A177-3AD203B41FA5}">
                      <a16:colId xmlns:a16="http://schemas.microsoft.com/office/drawing/2014/main" val="94560982"/>
                    </a:ext>
                  </a:extLst>
                </a:gridCol>
              </a:tblGrid>
              <a:tr h="745441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400" b="1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Student Name</a:t>
                      </a:r>
                      <a:r>
                        <a:rPr lang="en-US" sz="2400" b="1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​</a:t>
                      </a:r>
                      <a:endParaRPr lang="en-US" sz="2400" b="1" i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400" b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Student Id</a:t>
                      </a:r>
                      <a:r>
                        <a:rPr lang="en-US" sz="2400" b="1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​</a:t>
                      </a:r>
                      <a:endParaRPr lang="en-US" sz="2400" b="1" i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1956970"/>
                  </a:ext>
                </a:extLst>
              </a:tr>
              <a:tr h="540445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400" b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Muhammad Bilal Dilbar ​</a:t>
                      </a:r>
                      <a:endParaRPr lang="en-US" sz="2400" b="0" i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400" b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101494128</a:t>
                      </a:r>
                      <a:r>
                        <a:rPr lang="en-US" sz="2400" b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​</a:t>
                      </a:r>
                      <a:endParaRPr lang="en-US" sz="2400" b="0" i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0020889"/>
                  </a:ext>
                </a:extLst>
              </a:tr>
              <a:tr h="540445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400" b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Krishna </a:t>
                      </a:r>
                      <a:r>
                        <a:rPr lang="en-US" sz="2400" b="0" err="1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Ashokbhai</a:t>
                      </a:r>
                      <a:r>
                        <a:rPr lang="en-US" sz="2400" b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 Zala​</a:t>
                      </a:r>
                      <a:endParaRPr lang="en-US" sz="2400" b="0" i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400" b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101499418</a:t>
                      </a:r>
                      <a:r>
                        <a:rPr lang="en-US" sz="2400" b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​</a:t>
                      </a:r>
                      <a:endParaRPr lang="en-US" sz="2400" b="0" i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9237479"/>
                  </a:ext>
                </a:extLst>
              </a:tr>
              <a:tr h="540445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400" b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Simran Nisarg Modi​</a:t>
                      </a:r>
                      <a:endParaRPr lang="en-US" sz="2400" b="0" i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400" b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101486407​</a:t>
                      </a:r>
                      <a:endParaRPr lang="en-US" sz="2400" b="0" i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9473399"/>
                  </a:ext>
                </a:extLst>
              </a:tr>
              <a:tr h="2646325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400" b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Gowtham Katari​</a:t>
                      </a:r>
                    </a:p>
                    <a:p>
                      <a:pPr lvl="0" algn="l">
                        <a:buNone/>
                      </a:pPr>
                      <a:endParaRPr lang="en-US" sz="2400" b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Professors:</a:t>
                      </a:r>
                    </a:p>
                    <a:p>
                      <a:pPr lvl="0" algn="l">
                        <a:buNone/>
                      </a:pPr>
                      <a:endParaRPr lang="en-US" sz="2400" b="1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  <a:p>
                      <a:pPr lvl="0" algn="l">
                        <a:buNone/>
                      </a:pPr>
                      <a:r>
                        <a:rPr lang="en-US" sz="2400" b="0" i="0" u="none" strike="noStrike" noProof="0" err="1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Vejey</a:t>
                      </a:r>
                      <a:r>
                        <a:rPr lang="en-US" sz="2400" b="0" i="0" u="none" strike="noStrike" noProof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 </a:t>
                      </a:r>
                      <a:r>
                        <a:rPr lang="en-US" sz="2400" b="0" i="0" u="none" strike="noStrike" noProof="0" err="1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Gandyer</a:t>
                      </a:r>
                      <a:r>
                        <a:rPr lang="en-US" sz="2400" b="0" i="0" u="none" strike="noStrike" noProof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 and </a:t>
                      </a:r>
                      <a:r>
                        <a:rPr lang="en-US" sz="2400" b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Moe </a:t>
                      </a:r>
                      <a:r>
                        <a:rPr lang="en-US" sz="2400" b="0" err="1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Fadaee</a:t>
                      </a:r>
                      <a:endParaRPr lang="en-US" err="1"/>
                    </a:p>
                    <a:p>
                      <a:pPr lvl="0" algn="l">
                        <a:buNone/>
                      </a:pPr>
                      <a:endParaRPr lang="en-US" sz="2400" b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  <a:p>
                      <a:pPr lvl="0" algn="l">
                        <a:buNone/>
                      </a:pPr>
                      <a:endParaRPr lang="en-US" sz="2400" b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2400" b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101479063​</a:t>
                      </a:r>
                    </a:p>
                    <a:p>
                      <a:pPr lvl="0" algn="l">
                        <a:buNone/>
                      </a:pPr>
                      <a:endParaRPr lang="en-US" sz="2400" b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  <a:p>
                      <a:pPr lvl="0" algn="l">
                        <a:buNone/>
                      </a:pPr>
                      <a:endParaRPr lang="en-US" sz="2400" b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737426"/>
                  </a:ext>
                </a:extLst>
              </a:tr>
              <a:tr h="540445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2400" b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endParaRPr lang="en-US" sz="2400" b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8838290"/>
                  </a:ext>
                </a:extLst>
              </a:tr>
            </a:tbl>
          </a:graphicData>
        </a:graphic>
      </p:graphicFrame>
      <p:pic>
        <p:nvPicPr>
          <p:cNvPr id="8" name="Picture 7" descr="A group of people wearing safety gear&#10;&#10;Description automatically generated">
            <a:extLst>
              <a:ext uri="{FF2B5EF4-FFF2-40B4-BE49-F238E27FC236}">
                <a16:creationId xmlns:a16="http://schemas.microsoft.com/office/drawing/2014/main" id="{4DA9554A-06D5-4B33-BAE6-D7234EC13C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6353437" cy="858444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382793" y="230716"/>
            <a:ext cx="7230840" cy="809573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+mn-lt"/>
                <a:cs typeface="+mn-lt"/>
              </a:rPr>
              <a:t>Methodology – ML Canvas:</a:t>
            </a:r>
          </a:p>
          <a:p>
            <a:br>
              <a:rPr lang="en-US"/>
            </a:br>
            <a:endParaRPr lang="en-US">
              <a:latin typeface="Times New Roman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635137" y="1537159"/>
            <a:ext cx="12101607" cy="44312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240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marL="1200150" lvl="2" indent="-285750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Calibri"/>
              <a:cs typeface="Times New Roman"/>
            </a:endParaRPr>
          </a:p>
          <a:p>
            <a:pPr>
              <a:lnSpc>
                <a:spcPts val="2799"/>
              </a:lnSpc>
            </a:pPr>
            <a:endParaRPr lang="en-US" sz="2400" b="1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>
              <a:lnSpc>
                <a:spcPts val="2799"/>
              </a:lnSpc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pic>
        <p:nvPicPr>
          <p:cNvPr id="11" name="Picture 10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A4E2DB89-EEC6-AC44-3FE9-49FC2F21BF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864" y="1034790"/>
            <a:ext cx="11849877" cy="7061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1958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597146" y="341279"/>
            <a:ext cx="7016487" cy="785410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5468"/>
              </a:lnSpc>
            </a:pPr>
            <a:r>
              <a:rPr lang="en-US" sz="4400" b="1" kern="0" spc="-131">
                <a:solidFill>
                  <a:srgbClr val="591CE6"/>
                </a:solidFill>
                <a:latin typeface="Times New Roman"/>
                <a:ea typeface="+mn-lt"/>
                <a:cs typeface="Times New Roman"/>
              </a:rPr>
              <a:t>Model Training &amp; Benchmarking:</a:t>
            </a:r>
            <a:endParaRPr lang="en-US" sz="4400" kern="0" spc="-131">
              <a:solidFill>
                <a:srgbClr val="000000"/>
              </a:solidFill>
              <a:latin typeface="Times New Roman"/>
              <a:ea typeface="+mn-lt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588643" y="862983"/>
            <a:ext cx="11667654" cy="673270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000" dirty="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algn="just">
              <a:buFont typeface="Arial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   Data Collection:</a:t>
            </a:r>
            <a:endParaRPr lang="en-US" sz="2000" dirty="0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First labeled dataset from </a:t>
            </a:r>
            <a:r>
              <a:rPr lang="en-US" sz="2000" dirty="0" err="1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Roboflow</a:t>
            </a: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for Construction PPE with 2197 total images of PPE.</a:t>
            </a:r>
            <a:endParaRPr lang="en-US" sz="2000" dirty="0">
              <a:solidFill>
                <a:srgbClr val="272525"/>
              </a:solidFill>
              <a:latin typeface="Times New Roman"/>
              <a:ea typeface="Calibri"/>
              <a:cs typeface="Calibri"/>
            </a:endParaRPr>
          </a:p>
          <a:p>
            <a:pPr lvl="2" algn="just">
              <a:buFont typeface="Arial"/>
              <a:buChar char="•"/>
            </a:pPr>
            <a:r>
              <a:rPr lang="en-US" dirty="0">
                <a:solidFill>
                  <a:srgbClr val="272525"/>
                </a:solidFill>
                <a:latin typeface="Times New Roman"/>
                <a:ea typeface="+mn-lt"/>
                <a:cs typeface="Calibri"/>
              </a:rPr>
              <a:t> 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ea typeface="+mn-lt"/>
                <a:cs typeface="Calibri"/>
              </a:rPr>
              <a:t>Class Labels: 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ea typeface="+mn-lt"/>
                <a:cs typeface="Times New Roman"/>
              </a:rPr>
              <a:t>boots, gloves, helmet, vest</a:t>
            </a: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 Second labeled dataset from </a:t>
            </a:r>
            <a:r>
              <a:rPr lang="en-US" sz="2000" dirty="0" err="1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Roboflow</a:t>
            </a: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 for Medical PPE with 1099 total images of PPE.</a:t>
            </a:r>
            <a:endParaRPr lang="en-US" sz="2000" dirty="0">
              <a:solidFill>
                <a:srgbClr val="272525"/>
              </a:solidFill>
              <a:latin typeface="Times New Roman"/>
              <a:ea typeface="+mn-lt"/>
              <a:cs typeface="+mn-lt"/>
            </a:endParaRPr>
          </a:p>
          <a:p>
            <a:pPr lvl="2" algn="just">
              <a:buFont typeface="Arial"/>
              <a:buChar char="•"/>
            </a:pPr>
            <a:r>
              <a:rPr lang="en-US" dirty="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 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ea typeface="+mn-lt"/>
                <a:cs typeface="Times New Roman"/>
              </a:rPr>
              <a:t>Class Labels: coat, glasses, glove, mask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Times New Roman"/>
              <a:ea typeface="+mn-lt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 Third label dataset from Roboflow for Custom PPE with 44002 total images of PPE.</a:t>
            </a:r>
          </a:p>
          <a:p>
            <a:pPr lvl="2" algn="just">
              <a:buFont typeface="Arial"/>
              <a:buChar char="•"/>
            </a:pPr>
            <a:r>
              <a:rPr lang="en-US" dirty="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 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ea typeface="+mn-lt"/>
                <a:cs typeface="Times New Roman"/>
              </a:rPr>
              <a:t>Class Labels: fall-detected, gloves, goggles, hard-hat, ladder, mask etc.</a:t>
            </a:r>
          </a:p>
          <a:p>
            <a:pPr lvl="1" algn="just">
              <a:buFont typeface="Arial"/>
              <a:buChar char="•"/>
            </a:pPr>
            <a:endParaRPr lang="en-US" sz="2000" dirty="0">
              <a:solidFill>
                <a:srgbClr val="272525"/>
              </a:solidFill>
              <a:latin typeface="Times New Roman"/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   Data Preparation:</a:t>
            </a:r>
            <a:endParaRPr lang="en-US" sz="2000" dirty="0">
              <a:latin typeface="Times New Roman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Conducted preprocessing for image augmentation </a:t>
            </a:r>
            <a:endParaRPr lang="en-US" sz="2000">
              <a:solidFill>
                <a:srgbClr val="000000"/>
              </a:solidFill>
              <a:latin typeface="Times New Roman"/>
              <a:ea typeface="+mn-lt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Ensured dataset balance across PPE categories to avoid bias.</a:t>
            </a:r>
            <a:endParaRPr lang="en-US" sz="2000" dirty="0">
              <a:latin typeface="Times New Roman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   Model Training:</a:t>
            </a:r>
            <a:endParaRPr lang="en-US" sz="2000" dirty="0">
              <a:latin typeface="Times New Roman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Used YOLOv8 architecture with transfer learning for PPE detection.</a:t>
            </a:r>
            <a:endParaRPr lang="en-US" sz="2000" dirty="0">
              <a:latin typeface="Times New Roman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Fine-tuned the model for enhanced performance on the custom dataset.</a:t>
            </a:r>
            <a:endParaRPr lang="en-US" sz="2000" dirty="0">
              <a:latin typeface="Times New Roman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   Evaluation Metrics:</a:t>
            </a:r>
            <a:endParaRPr lang="en-US" sz="2000" dirty="0">
              <a:latin typeface="Times New Roman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Achieved 75% accuracy in PPE item identification.</a:t>
            </a:r>
            <a:endParaRPr lang="en-US" sz="2000" dirty="0">
              <a:latin typeface="Times New Roman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Evaluated using precision, recall, and mAP50-95 metrics.</a:t>
            </a:r>
            <a:endParaRPr lang="en-US" sz="2000" dirty="0">
              <a:latin typeface="Times New Roman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en-US" sz="2000" b="1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   Key Achievements:</a:t>
            </a:r>
            <a:endParaRPr lang="en-US" sz="2000" dirty="0">
              <a:latin typeface="Times New Roman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Improved detection accuracy compared to traditional methods.</a:t>
            </a:r>
            <a:endParaRPr lang="en-US" sz="2000" dirty="0">
              <a:latin typeface="Times New Roman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Demonstrated robust performance in real-world environments.</a:t>
            </a:r>
            <a:endParaRPr lang="en-US" sz="2000" dirty="0">
              <a:latin typeface="Times New Roman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Validated effectiveness through benchmarking against existing solutions.</a:t>
            </a:r>
            <a:endParaRPr lang="en-US" sz="2000" dirty="0">
              <a:latin typeface="Times New Roman"/>
              <a:cs typeface="Times New Roman"/>
            </a:endParaRPr>
          </a:p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endParaRPr lang="en-US" sz="2000" dirty="0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000" dirty="0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000" dirty="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r>
              <a:rPr lang="en-US" sz="2000" dirty="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12375435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597146" y="341279"/>
            <a:ext cx="7016487" cy="785410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5468"/>
              </a:lnSpc>
            </a:pPr>
            <a:r>
              <a:rPr lang="en-US" sz="4400" b="1" kern="0" spc="-131">
                <a:solidFill>
                  <a:srgbClr val="591CE6"/>
                </a:solidFill>
                <a:latin typeface="Times New Roman"/>
                <a:ea typeface="+mn-lt"/>
                <a:cs typeface="Times New Roman"/>
              </a:rPr>
              <a:t>Model Training &amp; Benchmarking:</a:t>
            </a:r>
            <a:endParaRPr lang="en-US" sz="4400" kern="0" spc="-131">
              <a:solidFill>
                <a:srgbClr val="000000"/>
              </a:solidFill>
              <a:latin typeface="Times New Roman"/>
              <a:ea typeface="+mn-lt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588643" y="862983"/>
            <a:ext cx="11667654" cy="673270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40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lvl="1" algn="just">
              <a:buFont typeface="Arial"/>
              <a:buChar char="•"/>
            </a:pPr>
            <a:endParaRPr lang="en-US" sz="2200" dirty="0">
              <a:solidFill>
                <a:srgbClr val="272525"/>
              </a:solidFill>
              <a:latin typeface="Times New Roman"/>
              <a:ea typeface="Calibri"/>
              <a:cs typeface="Calibri"/>
            </a:endParaRPr>
          </a:p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endParaRPr lang="en-US" sz="2200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r>
              <a:rPr lang="en-US" sz="2400" dirty="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0EC4ADB-864C-926B-BEF2-064668805A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6729718"/>
              </p:ext>
            </p:extLst>
          </p:nvPr>
        </p:nvGraphicFramePr>
        <p:xfrm>
          <a:off x="1831058" y="2664066"/>
          <a:ext cx="11194065" cy="2465596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274762">
                  <a:extLst>
                    <a:ext uri="{9D8B030D-6E8A-4147-A177-3AD203B41FA5}">
                      <a16:colId xmlns:a16="http://schemas.microsoft.com/office/drawing/2014/main" val="536694813"/>
                    </a:ext>
                  </a:extLst>
                </a:gridCol>
                <a:gridCol w="2771116">
                  <a:extLst>
                    <a:ext uri="{9D8B030D-6E8A-4147-A177-3AD203B41FA5}">
                      <a16:colId xmlns:a16="http://schemas.microsoft.com/office/drawing/2014/main" val="2760124127"/>
                    </a:ext>
                  </a:extLst>
                </a:gridCol>
                <a:gridCol w="1551156">
                  <a:extLst>
                    <a:ext uri="{9D8B030D-6E8A-4147-A177-3AD203B41FA5}">
                      <a16:colId xmlns:a16="http://schemas.microsoft.com/office/drawing/2014/main" val="3786204206"/>
                    </a:ext>
                  </a:extLst>
                </a:gridCol>
                <a:gridCol w="1865677">
                  <a:extLst>
                    <a:ext uri="{9D8B030D-6E8A-4147-A177-3AD203B41FA5}">
                      <a16:colId xmlns:a16="http://schemas.microsoft.com/office/drawing/2014/main" val="3404654426"/>
                    </a:ext>
                  </a:extLst>
                </a:gridCol>
                <a:gridCol w="1865677">
                  <a:extLst>
                    <a:ext uri="{9D8B030D-6E8A-4147-A177-3AD203B41FA5}">
                      <a16:colId xmlns:a16="http://schemas.microsoft.com/office/drawing/2014/main" val="4274214590"/>
                    </a:ext>
                  </a:extLst>
                </a:gridCol>
                <a:gridCol w="1865677">
                  <a:extLst>
                    <a:ext uri="{9D8B030D-6E8A-4147-A177-3AD203B41FA5}">
                      <a16:colId xmlns:a16="http://schemas.microsoft.com/office/drawing/2014/main" val="1537478328"/>
                    </a:ext>
                  </a:extLst>
                </a:gridCol>
              </a:tblGrid>
              <a:tr h="616399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Epochs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u="none" strike="noStrike" noProof="0" dirty="0">
                          <a:solidFill>
                            <a:srgbClr val="FFFFFF"/>
                          </a:solidFill>
                        </a:rPr>
                        <a:t>mAP50-95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511238"/>
                  </a:ext>
                </a:extLst>
              </a:tr>
              <a:tr h="616399">
                <a:tc>
                  <a:txBody>
                    <a:bodyPr/>
                    <a:lstStyle/>
                    <a:p>
                      <a:r>
                        <a:rPr lang="en-US" dirty="0"/>
                        <a:t>Yolov8m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Construction PPE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0.86859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0.8072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0.64982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873598"/>
                  </a:ext>
                </a:extLst>
              </a:tr>
              <a:tr h="61639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u="none" strike="noStrike" noProof="0" dirty="0">
                          <a:solidFill>
                            <a:srgbClr val="000000"/>
                          </a:solidFill>
                        </a:rPr>
                        <a:t>Yolov8m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Medical PPE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0.75158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0.67678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0.37554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518387"/>
                  </a:ext>
                </a:extLst>
              </a:tr>
              <a:tr h="61639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u="none" strike="noStrike" noProof="0" dirty="0">
                          <a:solidFill>
                            <a:srgbClr val="000000"/>
                          </a:solidFill>
                        </a:rPr>
                        <a:t>Yolov8m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Custom PPE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0.62304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0.64247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0.36837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246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7041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525131" y="3633119"/>
            <a:ext cx="7907639" cy="785410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5468"/>
              </a:lnSpc>
            </a:pPr>
            <a:r>
              <a:rPr lang="en-US" sz="4400" b="1" kern="0" spc="-131">
                <a:solidFill>
                  <a:srgbClr val="591CE6"/>
                </a:solidFill>
                <a:latin typeface="Times New Roman"/>
                <a:ea typeface="+mn-lt"/>
                <a:cs typeface="Times New Roman"/>
              </a:rPr>
              <a:t>Model Deployment:</a:t>
            </a:r>
            <a:endParaRPr lang="en-US" sz="4400" kern="0" spc="-131">
              <a:solidFill>
                <a:srgbClr val="000000"/>
              </a:solidFill>
              <a:latin typeface="Times New Roman"/>
              <a:ea typeface="+mn-lt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416923" y="765758"/>
            <a:ext cx="11839374" cy="746391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400" dirty="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algn="just">
              <a:lnSpc>
                <a:spcPts val="2799"/>
              </a:lnSpc>
            </a:pPr>
            <a:endParaRPr lang="en-US" sz="2400" dirty="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endParaRPr lang="en-US" sz="2400" dirty="0">
              <a:solidFill>
                <a:srgbClr val="272525"/>
              </a:solidFill>
              <a:latin typeface="Times New Roman"/>
              <a:ea typeface="Eudoxus Sans"/>
              <a:cs typeface="+mn-lt"/>
            </a:endParaRPr>
          </a:p>
          <a:p>
            <a:pPr algn="just">
              <a:lnSpc>
                <a:spcPts val="2799"/>
              </a:lnSpc>
            </a:pPr>
            <a:endParaRPr lang="en-US" sz="2400" dirty="0">
              <a:solidFill>
                <a:srgbClr val="272525"/>
              </a:solidFill>
              <a:latin typeface="Times New Roman"/>
              <a:ea typeface="Eudoxus Sans"/>
              <a:cs typeface="+mn-lt"/>
            </a:endParaRPr>
          </a:p>
          <a:p>
            <a:pPr algn="just">
              <a:lnSpc>
                <a:spcPts val="2799"/>
              </a:lnSpc>
            </a:pPr>
            <a:endParaRPr lang="en-US" sz="2400" dirty="0">
              <a:solidFill>
                <a:srgbClr val="272525"/>
              </a:solidFill>
              <a:latin typeface="Times New Roman"/>
              <a:ea typeface="Eudoxus Sans"/>
              <a:cs typeface="+mn-lt"/>
            </a:endParaRPr>
          </a:p>
          <a:p>
            <a:pPr algn="just">
              <a:lnSpc>
                <a:spcPts val="2799"/>
              </a:lnSpc>
            </a:pPr>
            <a:endParaRPr lang="en-US" sz="2400" dirty="0">
              <a:solidFill>
                <a:srgbClr val="272525"/>
              </a:solidFill>
              <a:latin typeface="Times New Roman"/>
              <a:ea typeface="Eudoxus Sans"/>
              <a:cs typeface="+mn-lt"/>
            </a:endParaRPr>
          </a:p>
          <a:p>
            <a:pPr algn="just">
              <a:lnSpc>
                <a:spcPts val="2799"/>
              </a:lnSpc>
            </a:pPr>
            <a:endParaRPr lang="en-US" sz="2400" dirty="0">
              <a:solidFill>
                <a:srgbClr val="272525"/>
              </a:solidFill>
              <a:latin typeface="Times New Roman"/>
              <a:ea typeface="Eudoxus Sans"/>
              <a:cs typeface="+mn-lt"/>
            </a:endParaRPr>
          </a:p>
          <a:p>
            <a:pPr algn="just">
              <a:lnSpc>
                <a:spcPts val="2799"/>
              </a:lnSpc>
            </a:pPr>
            <a:endParaRPr lang="en-US" sz="2400" dirty="0">
              <a:solidFill>
                <a:srgbClr val="272525"/>
              </a:solidFill>
              <a:latin typeface="Times New Roman"/>
              <a:ea typeface="Eudoxus Sans"/>
              <a:cs typeface="+mn-lt"/>
            </a:endParaRPr>
          </a:p>
          <a:p>
            <a:pPr algn="just">
              <a:lnSpc>
                <a:spcPts val="2799"/>
              </a:lnSpc>
            </a:pPr>
            <a:endParaRPr lang="en-US" sz="2400" dirty="0">
              <a:solidFill>
                <a:srgbClr val="272525"/>
              </a:solidFill>
              <a:latin typeface="Times New Roman"/>
              <a:ea typeface="Eudoxus Sans"/>
              <a:cs typeface="+mn-lt"/>
            </a:endParaRPr>
          </a:p>
          <a:p>
            <a:pPr lvl="1" algn="just"/>
            <a:endParaRPr lang="en-US" sz="2200" dirty="0">
              <a:solidFill>
                <a:srgbClr val="272525"/>
              </a:solidFill>
              <a:latin typeface="Times New Roman"/>
              <a:ea typeface="Calibri" panose="020F0502020204030204"/>
              <a:cs typeface="+mn-lt"/>
            </a:endParaRPr>
          </a:p>
          <a:p>
            <a:pPr algn="just">
              <a:buFont typeface="Arial"/>
              <a:buChar char="•"/>
            </a:pPr>
            <a:r>
              <a:rPr lang="en-US" sz="2200" b="1" dirty="0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    </a:t>
            </a:r>
            <a:r>
              <a:rPr lang="en-US" sz="2400" b="1" dirty="0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Deployment Environment:</a:t>
            </a:r>
            <a:endParaRPr lang="en-US" sz="2400" b="1" dirty="0">
              <a:solidFill>
                <a:srgbClr val="000000"/>
              </a:solidFill>
              <a:latin typeface="Times New Roman"/>
              <a:ea typeface="Calibri"/>
              <a:cs typeface="Calibri"/>
            </a:endParaRPr>
          </a:p>
          <a:p>
            <a:pPr lvl="1" algn="just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 Utilized Render for deploying the PPE detection model.</a:t>
            </a:r>
            <a:endParaRPr lang="en-US" sz="2400" dirty="0"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r>
              <a:rPr lang="en-US" sz="2400" b="1" dirty="0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    Deployment Files:</a:t>
            </a:r>
            <a:endParaRPr lang="en-US" sz="2400" dirty="0">
              <a:latin typeface="Times New Roman"/>
              <a:ea typeface="Calibri"/>
              <a:cs typeface="Calibri"/>
            </a:endParaRPr>
          </a:p>
          <a:p>
            <a:pPr lvl="1" algn="just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 Notebook: Used for model training and experimentation.</a:t>
            </a:r>
            <a:endParaRPr lang="en-US" sz="2400" dirty="0">
              <a:latin typeface="Times New Roman"/>
              <a:ea typeface="Calibri"/>
              <a:cs typeface="Calibri"/>
            </a:endParaRPr>
          </a:p>
          <a:p>
            <a:pPr lvl="1" algn="just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 Python Script (Yolo_Video_Detection.py): Contains code for real-time video detection.</a:t>
            </a:r>
            <a:endParaRPr lang="en-US" sz="2400" dirty="0">
              <a:latin typeface="Times New Roman"/>
              <a:ea typeface="Calibri"/>
              <a:cs typeface="Calibri"/>
            </a:endParaRPr>
          </a:p>
          <a:p>
            <a:pPr lvl="1" algn="just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 Main Script (main.py): Handles web application functionalities.</a:t>
            </a:r>
            <a:endParaRPr lang="en-US" sz="2400" dirty="0">
              <a:latin typeface="Times New Roman"/>
              <a:ea typeface="Calibri"/>
              <a:cs typeface="Calibri"/>
            </a:endParaRPr>
          </a:p>
          <a:p>
            <a:pPr lvl="1" algn="just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 Requirements.txt: Lists necessary dependencies for the project.</a:t>
            </a:r>
            <a:endParaRPr lang="en-US" sz="2400" dirty="0"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endParaRPr lang="en-US" sz="2200" dirty="0">
              <a:solidFill>
                <a:srgbClr val="000000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 dirty="0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 dirty="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r>
              <a:rPr lang="en-US" sz="2400" dirty="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pic>
        <p:nvPicPr>
          <p:cNvPr id="8" name="Picture 7" descr="A collage of images of a person wearing gloves&#10;&#10;Description automatically generated">
            <a:extLst>
              <a:ext uri="{FF2B5EF4-FFF2-40B4-BE49-F238E27FC236}">
                <a16:creationId xmlns:a16="http://schemas.microsoft.com/office/drawing/2014/main" id="{D7581AC5-ACC0-412B-7D73-6440012D01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3939" y="755928"/>
            <a:ext cx="5268468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1911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573899" y="341279"/>
            <a:ext cx="7907639" cy="785410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5468"/>
              </a:lnSpc>
            </a:pPr>
            <a:r>
              <a:rPr lang="en-US" sz="4400" b="1" kern="0" spc="-131">
                <a:solidFill>
                  <a:srgbClr val="591CE6"/>
                </a:solidFill>
                <a:latin typeface="Times New Roman"/>
                <a:ea typeface="+mn-lt"/>
                <a:cs typeface="Times New Roman"/>
              </a:rPr>
              <a:t>Demo:</a:t>
            </a:r>
            <a:endParaRPr lang="en-US" sz="4400" kern="0" spc="-131">
              <a:solidFill>
                <a:srgbClr val="000000"/>
              </a:solidFill>
              <a:latin typeface="Times New Roman"/>
              <a:ea typeface="+mn-lt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549898" y="607262"/>
            <a:ext cx="12124853" cy="69884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40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lvl="1" algn="just">
              <a:buFont typeface="Arial"/>
              <a:buChar char="•"/>
            </a:pPr>
            <a:endParaRPr lang="en-US" sz="2400">
              <a:solidFill>
                <a:srgbClr val="000000"/>
              </a:solidFill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r>
              <a:rPr lang="en-US" sz="2400" b="1">
                <a:latin typeface="Times New Roman"/>
                <a:ea typeface="+mn-lt"/>
                <a:cs typeface="+mn-lt"/>
              </a:rPr>
              <a:t> Construction PPE Detection:</a:t>
            </a:r>
            <a:r>
              <a:rPr lang="en-US" sz="2400">
                <a:latin typeface="Times New Roman"/>
                <a:ea typeface="+mn-lt"/>
                <a:cs typeface="+mn-lt"/>
              </a:rPr>
              <a:t> Experience the power of our model as it accurately identifies crucial safety gear like helmets, vests, and goggles, vital for construction site personnel's protection.</a:t>
            </a:r>
            <a:endParaRPr lang="en-US" sz="2400" b="1"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r>
              <a:rPr lang="en-US" sz="2400" b="1">
                <a:latin typeface="Times New Roman"/>
                <a:ea typeface="+mn-lt"/>
                <a:cs typeface="+mn-lt"/>
              </a:rPr>
              <a:t> Medical PPE Detection:</a:t>
            </a:r>
            <a:r>
              <a:rPr lang="en-US" sz="2400">
                <a:latin typeface="Times New Roman"/>
                <a:ea typeface="+mn-lt"/>
                <a:cs typeface="+mn-lt"/>
              </a:rPr>
              <a:t> Witness the precision of our model in recognizing essential medical gear such as masks, gloves, and gowns, pivotal for safeguarding healthcare professionals on the frontline.</a:t>
            </a:r>
            <a:endParaRPr lang="en-US" sz="2400">
              <a:latin typeface="Times New Roman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en-US" sz="2400" b="1">
                <a:latin typeface="Times New Roman"/>
                <a:ea typeface="+mn-lt"/>
                <a:cs typeface="+mn-lt"/>
              </a:rPr>
              <a:t> Custom PPE Detection:</a:t>
            </a:r>
            <a:r>
              <a:rPr lang="en-US" sz="2400">
                <a:latin typeface="Times New Roman"/>
                <a:ea typeface="+mn-lt"/>
                <a:cs typeface="+mn-lt"/>
              </a:rPr>
              <a:t> Explore the versatility of our custom model, adept at detecting a diverse array of PPE across various industries. From standard safety equipment to specialized features like fall detection, our solution ensures comprehensive safety monitoring tailored to your needs.</a:t>
            </a:r>
            <a:endParaRPr lang="en-US" sz="2400">
              <a:latin typeface="Times New Roman"/>
            </a:endParaRPr>
          </a:p>
          <a:p>
            <a:pPr algn="just">
              <a:buFont typeface="Arial"/>
              <a:buChar char="•"/>
            </a:pPr>
            <a:endParaRPr lang="en-US" sz="2200" b="1"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endParaRPr lang="en-US" sz="2200">
              <a:solidFill>
                <a:srgbClr val="000000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3170138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620393" y="914716"/>
            <a:ext cx="7783653" cy="92489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+mn-lt"/>
                <a:cs typeface="+mn-lt"/>
              </a:rPr>
              <a:t>Challenges &amp; Issues Encountered:</a:t>
            </a:r>
          </a:p>
          <a:p>
            <a:br>
              <a:rPr lang="en-US"/>
            </a:br>
            <a:endParaRPr lang="en-US">
              <a:latin typeface="Times New Roman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620737" y="1429159"/>
            <a:ext cx="12116007" cy="45392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lvl="2" algn="just"/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Limited annotated dataset availability posed initial challenges in model training and validation.</a:t>
            </a:r>
          </a:p>
          <a:p>
            <a:pPr marL="342900" indent="-342900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Overcoming computational resource constraints for training large-scale models, particularly in resource-constrained environments.</a:t>
            </a:r>
            <a:endParaRPr lang="en-US" sz="2400">
              <a:latin typeface="Times New Roman"/>
              <a:cs typeface="Times New Roman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Addressing class imbalance and data distribution issues during model training to prevent bias and improve generalization.</a:t>
            </a:r>
            <a:endParaRPr lang="en-US" sz="2400">
              <a:latin typeface="Times New Roman"/>
              <a:cs typeface="Times New Roman"/>
            </a:endParaRPr>
          </a:p>
          <a:p>
            <a:pPr marL="342900" indent="-342900" algn="just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342900" indent="-342900" algn="just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342900" indent="-342900" algn="just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175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r>
              <a:rPr lang="en-US" sz="175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2027369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573899" y="341279"/>
            <a:ext cx="7907639" cy="785410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5468"/>
              </a:lnSpc>
            </a:pPr>
            <a:r>
              <a:rPr lang="en-US" sz="4400" b="1" kern="0" spc="-131">
                <a:solidFill>
                  <a:srgbClr val="591CE6"/>
                </a:solidFill>
                <a:latin typeface="Times New Roman"/>
                <a:ea typeface="+mn-lt"/>
                <a:cs typeface="Times New Roman"/>
              </a:rPr>
              <a:t>Future Scope:</a:t>
            </a: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526651" y="607262"/>
            <a:ext cx="11729646" cy="69884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40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lvl="1" algn="just"/>
            <a:endParaRPr lang="en-US" sz="2200">
              <a:solidFill>
                <a:srgbClr val="272525"/>
              </a:solidFill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200" b="1">
                <a:latin typeface="Times New Roman"/>
                <a:ea typeface="+mn-lt"/>
                <a:cs typeface="+mn-lt"/>
              </a:rPr>
              <a:t>Model Enhancement:</a:t>
            </a:r>
            <a:r>
              <a:rPr lang="en-US" sz="2200">
                <a:latin typeface="Times New Roman"/>
                <a:ea typeface="+mn-lt"/>
                <a:cs typeface="+mn-lt"/>
              </a:rPr>
              <a:t> Improve model accuracy and robustness through fine-tuning and advanced techniques like attention mechanisms.</a:t>
            </a:r>
            <a:endParaRPr lang="en-US" sz="2200"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200" b="1">
                <a:latin typeface="Times New Roman"/>
                <a:ea typeface="+mn-lt"/>
                <a:cs typeface="+mn-lt"/>
              </a:rPr>
              <a:t>Real-Time Monitoring:</a:t>
            </a:r>
            <a:r>
              <a:rPr lang="en-US" sz="2200">
                <a:latin typeface="Times New Roman"/>
                <a:ea typeface="+mn-lt"/>
                <a:cs typeface="+mn-lt"/>
              </a:rPr>
              <a:t> Implement automated surveillance for continuous PPE compliance monitoring in industrial settings.</a:t>
            </a:r>
          </a:p>
          <a:p>
            <a:pPr marL="342900" indent="-342900" algn="just">
              <a:buFont typeface="Arial"/>
              <a:buChar char="•"/>
            </a:pPr>
            <a:r>
              <a:rPr lang="en-US" sz="2200" b="1">
                <a:latin typeface="Times New Roman"/>
                <a:ea typeface="+mn-lt"/>
                <a:cs typeface="+mn-lt"/>
              </a:rPr>
              <a:t>Cross-Sector Implementation:</a:t>
            </a:r>
            <a:r>
              <a:rPr lang="en-US" sz="2200">
                <a:latin typeface="Times New Roman"/>
                <a:ea typeface="+mn-lt"/>
                <a:cs typeface="+mn-lt"/>
              </a:rPr>
              <a:t> Extend PPE detection to diverse sectors including healthcare, construction, manufacturing, and more.</a:t>
            </a:r>
          </a:p>
          <a:p>
            <a:pPr marL="342900" indent="-342900" algn="just">
              <a:buFont typeface="Arial"/>
              <a:buChar char="•"/>
            </a:pPr>
            <a:r>
              <a:rPr lang="en-US" sz="2200" b="1">
                <a:latin typeface="Times New Roman"/>
                <a:ea typeface="+mn-lt"/>
                <a:cs typeface="+mn-lt"/>
              </a:rPr>
              <a:t>Public Spaces:</a:t>
            </a:r>
            <a:r>
              <a:rPr lang="en-US" sz="2200">
                <a:latin typeface="Times New Roman"/>
                <a:ea typeface="+mn-lt"/>
                <a:cs typeface="+mn-lt"/>
              </a:rPr>
              <a:t> Implement PPE detection in public spaces like airports, train stations, and malls to enforce safety regulations during pandemics and emergencies.</a:t>
            </a:r>
          </a:p>
          <a:p>
            <a:pPr marL="342900" indent="-342900" algn="just">
              <a:buFont typeface="Arial"/>
              <a:buChar char="•"/>
            </a:pPr>
            <a:endParaRPr lang="en-US" sz="2200"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endParaRPr lang="en-US" sz="2200"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endParaRPr lang="en-US" sz="2200" b="1">
              <a:solidFill>
                <a:srgbClr val="000000"/>
              </a:solidFill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endParaRPr lang="en-US" sz="2200">
              <a:solidFill>
                <a:srgbClr val="000000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7922637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5308990" y="3022485"/>
            <a:ext cx="4172548" cy="258468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5468"/>
              </a:lnSpc>
            </a:pPr>
            <a:r>
              <a:rPr lang="en-US" sz="4800" b="1" kern="0" spc="-131">
                <a:solidFill>
                  <a:srgbClr val="591CE6"/>
                </a:solidFill>
                <a:latin typeface="Times New Roman"/>
                <a:ea typeface="+mn-lt"/>
                <a:cs typeface="Times New Roman"/>
              </a:rPr>
              <a:t>THANK YOU</a:t>
            </a: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526651" y="607262"/>
            <a:ext cx="11729646" cy="69884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40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lvl="1" algn="just"/>
            <a:endParaRPr lang="en-US" sz="2200">
              <a:solidFill>
                <a:srgbClr val="272525"/>
              </a:solidFill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endParaRPr lang="en-US" sz="2200"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endParaRPr lang="en-US" sz="2200"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endParaRPr lang="en-US" sz="2200" b="1">
              <a:solidFill>
                <a:srgbClr val="000000"/>
              </a:solidFill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endParaRPr lang="en-US" sz="2200">
              <a:solidFill>
                <a:srgbClr val="000000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13812495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5308990" y="3022485"/>
            <a:ext cx="4172548" cy="258468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5468"/>
              </a:lnSpc>
            </a:pPr>
            <a:endParaRPr lang="en-US" sz="4800" b="1" kern="0" spc="-131">
              <a:solidFill>
                <a:srgbClr val="591CE6"/>
              </a:solidFill>
              <a:latin typeface="Times New Roman"/>
              <a:ea typeface="+mn-lt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526651" y="607262"/>
            <a:ext cx="11729646" cy="69884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40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lvl="1" algn="just"/>
            <a:endParaRPr lang="en-US" sz="2200">
              <a:solidFill>
                <a:srgbClr val="272525"/>
              </a:solidFill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endParaRPr lang="en-US" sz="2200"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endParaRPr lang="en-US" sz="2200"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endParaRPr lang="en-US" sz="2200" b="1">
              <a:solidFill>
                <a:srgbClr val="000000"/>
              </a:solidFill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endParaRPr lang="en-US" sz="2200">
              <a:solidFill>
                <a:srgbClr val="000000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34329461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5308990" y="3022485"/>
            <a:ext cx="4172548" cy="258468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5468"/>
              </a:lnSpc>
            </a:pPr>
            <a:endParaRPr lang="en-US" sz="4800" b="1" kern="0" spc="-131">
              <a:solidFill>
                <a:srgbClr val="591CE6"/>
              </a:solidFill>
              <a:latin typeface="Times New Roman"/>
              <a:ea typeface="+mn-lt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526651" y="607262"/>
            <a:ext cx="11729646" cy="69884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40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lvl="1" algn="just"/>
            <a:endParaRPr lang="en-US" sz="2200">
              <a:solidFill>
                <a:srgbClr val="272525"/>
              </a:solidFill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endParaRPr lang="en-US" sz="2200"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endParaRPr lang="en-US" sz="2200"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endParaRPr lang="en-US" sz="2200" b="1">
              <a:solidFill>
                <a:srgbClr val="000000"/>
              </a:solidFill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endParaRPr lang="en-US" sz="2200">
              <a:solidFill>
                <a:srgbClr val="000000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1925824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211371"/>
            <a:ext cx="6230183" cy="7466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0" b="1" kern="0" spc="-131">
                <a:solidFill>
                  <a:srgbClr val="591CE6"/>
                </a:solidFill>
                <a:latin typeface="Times New Roman" panose="02020603050405020304" pitchFamily="18" charset="0"/>
                <a:ea typeface="p22-mackinac-pro" pitchFamily="34" charset="-122"/>
                <a:cs typeface="Times New Roman" panose="02020603050405020304" pitchFamily="18" charset="0"/>
              </a:rPr>
              <a:t>Agenda</a:t>
            </a:r>
            <a:endParaRPr lang="en-US" sz="437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761369" y="2168366"/>
            <a:ext cx="12537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24"/>
          </a:p>
        </p:txBody>
      </p:sp>
      <p:sp>
        <p:nvSpPr>
          <p:cNvPr id="10" name="Text 7"/>
          <p:cNvSpPr/>
          <p:nvPr/>
        </p:nvSpPr>
        <p:spPr>
          <a:xfrm>
            <a:off x="6046113" y="2175272"/>
            <a:ext cx="2777490" cy="4999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/>
          </a:p>
        </p:txBody>
      </p:sp>
      <p:sp>
        <p:nvSpPr>
          <p:cNvPr id="11" name="Text 8"/>
          <p:cNvSpPr/>
          <p:nvPr/>
        </p:nvSpPr>
        <p:spPr>
          <a:xfrm>
            <a:off x="6046113" y="2655689"/>
            <a:ext cx="7751088" cy="3743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/>
          </a:p>
        </p:txBody>
      </p:sp>
      <p:sp>
        <p:nvSpPr>
          <p:cNvPr id="15" name="Text 12"/>
          <p:cNvSpPr/>
          <p:nvPr/>
        </p:nvSpPr>
        <p:spPr>
          <a:xfrm>
            <a:off x="6046113" y="403300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/>
          </a:p>
        </p:txBody>
      </p:sp>
      <p:sp>
        <p:nvSpPr>
          <p:cNvPr id="16" name="Text 13"/>
          <p:cNvSpPr/>
          <p:nvPr/>
        </p:nvSpPr>
        <p:spPr>
          <a:xfrm>
            <a:off x="6046113" y="451342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/>
          </a:p>
        </p:txBody>
      </p:sp>
      <p:sp>
        <p:nvSpPr>
          <p:cNvPr id="20" name="Text 17"/>
          <p:cNvSpPr/>
          <p:nvPr/>
        </p:nvSpPr>
        <p:spPr>
          <a:xfrm>
            <a:off x="6046113" y="589073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/>
          </a:p>
        </p:txBody>
      </p:sp>
      <p:sp>
        <p:nvSpPr>
          <p:cNvPr id="21" name="Text 18"/>
          <p:cNvSpPr/>
          <p:nvPr/>
        </p:nvSpPr>
        <p:spPr>
          <a:xfrm>
            <a:off x="6046113" y="6371153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915CB10-078F-813D-3357-B0DFD5AD56F0}"/>
              </a:ext>
            </a:extLst>
          </p:cNvPr>
          <p:cNvSpPr txBox="1"/>
          <p:nvPr/>
        </p:nvSpPr>
        <p:spPr>
          <a:xfrm>
            <a:off x="12760960" y="78028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FE0CB39-032D-4AB9-745E-0D2ECDDF7CAF}"/>
              </a:ext>
            </a:extLst>
          </p:cNvPr>
          <p:cNvSpPr txBox="1"/>
          <p:nvPr/>
        </p:nvSpPr>
        <p:spPr>
          <a:xfrm>
            <a:off x="4438548" y="1277576"/>
            <a:ext cx="9663531" cy="81785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514350" indent="-514350">
              <a:buAutoNum type="arabicPeriod"/>
            </a:pPr>
            <a:r>
              <a:rPr lang="en-US" sz="2800">
                <a:latin typeface="Times New Roman"/>
                <a:cs typeface="Times New Roman"/>
              </a:rPr>
              <a:t>Introduction</a:t>
            </a:r>
          </a:p>
          <a:p>
            <a:pPr marL="514350" indent="-514350">
              <a:buAutoNum type="arabicPeriod"/>
            </a:pPr>
            <a:r>
              <a:rPr lang="en-US" sz="2800">
                <a:latin typeface="Times New Roman"/>
                <a:cs typeface="Times New Roman"/>
              </a:rPr>
              <a:t>Problem Statement</a:t>
            </a:r>
          </a:p>
          <a:p>
            <a:pPr marL="514350" indent="-514350">
              <a:buAutoNum type="arabicPeriod"/>
            </a:pPr>
            <a:r>
              <a:rPr lang="en-US" sz="2800">
                <a:latin typeface="Times New Roman"/>
                <a:ea typeface="Calibri" panose="020F0502020204030204"/>
                <a:cs typeface="Times New Roman"/>
              </a:rPr>
              <a:t>Significance</a:t>
            </a:r>
          </a:p>
          <a:p>
            <a:pPr marL="514350" indent="-514350">
              <a:buAutoNum type="arabicPeriod"/>
            </a:pPr>
            <a:r>
              <a:rPr lang="en-US" sz="2800">
                <a:latin typeface="Times New Roman"/>
                <a:ea typeface="Calibri" panose="020F0502020204030204"/>
                <a:cs typeface="Times New Roman"/>
              </a:rPr>
              <a:t>Solution</a:t>
            </a:r>
          </a:p>
          <a:p>
            <a:pPr marL="971550" lvl="1" indent="-514350">
              <a:buFont typeface="Courier New"/>
              <a:buChar char="o"/>
            </a:pPr>
            <a:r>
              <a:rPr lang="en-US" sz="2800">
                <a:latin typeface="Times New Roman"/>
                <a:ea typeface="Calibri" panose="020F0502020204030204"/>
                <a:cs typeface="Times New Roman"/>
              </a:rPr>
              <a:t>Cost/Benefit Analysis</a:t>
            </a:r>
          </a:p>
          <a:p>
            <a:pPr marL="971550" lvl="1" indent="-514350">
              <a:buFont typeface="Courier New"/>
              <a:buChar char="o"/>
            </a:pPr>
            <a:r>
              <a:rPr lang="en-US" sz="2800">
                <a:latin typeface="Times New Roman"/>
                <a:ea typeface="Calibri" panose="020F0502020204030204"/>
                <a:cs typeface="Times New Roman"/>
              </a:rPr>
              <a:t>Business case</a:t>
            </a:r>
          </a:p>
          <a:p>
            <a:pPr marL="971550" lvl="1" indent="-514350">
              <a:buFont typeface="Courier New"/>
              <a:buChar char="o"/>
            </a:pPr>
            <a:r>
              <a:rPr lang="en-US" sz="2800">
                <a:latin typeface="Times New Roman"/>
                <a:ea typeface="Calibri" panose="020F0502020204030204"/>
                <a:cs typeface="Times New Roman"/>
              </a:rPr>
              <a:t>KPIs</a:t>
            </a:r>
          </a:p>
          <a:p>
            <a:pPr marL="514350" indent="-514350">
              <a:buAutoNum type="arabicPeriod"/>
            </a:pPr>
            <a:r>
              <a:rPr lang="en-US" sz="2800">
                <a:latin typeface="Times New Roman"/>
                <a:cs typeface="Times New Roman"/>
              </a:rPr>
              <a:t>Literature Reviews</a:t>
            </a:r>
          </a:p>
          <a:p>
            <a:pPr marL="514350" indent="-514350">
              <a:buAutoNum type="arabicPeriod"/>
            </a:pPr>
            <a:r>
              <a:rPr lang="en-US" sz="2800">
                <a:latin typeface="Times New Roman"/>
                <a:cs typeface="Times New Roman"/>
              </a:rPr>
              <a:t>ML Canvas</a:t>
            </a:r>
          </a:p>
          <a:p>
            <a:pPr marL="514350" indent="-514350">
              <a:buAutoNum type="arabicPeriod"/>
            </a:pPr>
            <a:r>
              <a:rPr lang="en-US" sz="2800">
                <a:latin typeface="Times New Roman"/>
                <a:cs typeface="Times New Roman"/>
              </a:rPr>
              <a:t>Model Training &amp; Benchmarking</a:t>
            </a:r>
          </a:p>
          <a:p>
            <a:pPr marL="514350" indent="-514350">
              <a:buAutoNum type="arabicPeriod"/>
            </a:pPr>
            <a:r>
              <a:rPr lang="en-US" sz="2800">
                <a:latin typeface="Times New Roman"/>
                <a:cs typeface="Times New Roman"/>
              </a:rPr>
              <a:t>Model Deployment</a:t>
            </a:r>
          </a:p>
          <a:p>
            <a:pPr marL="514350" indent="-514350">
              <a:buAutoNum type="arabicPeriod"/>
            </a:pPr>
            <a:r>
              <a:rPr lang="en-US" sz="2800">
                <a:latin typeface="Times New Roman"/>
                <a:cs typeface="Times New Roman"/>
              </a:rPr>
              <a:t>Demo/Proof of concept</a:t>
            </a:r>
          </a:p>
          <a:p>
            <a:pPr marL="514350" indent="-514350">
              <a:buFontTx/>
              <a:buAutoNum type="arabicPeriod"/>
            </a:pPr>
            <a:r>
              <a:rPr lang="en-US" sz="2800">
                <a:latin typeface="Times New Roman"/>
                <a:ea typeface="+mn-lt"/>
                <a:cs typeface="Times New Roman"/>
              </a:rPr>
              <a:t>Challenges &amp; Issues Encountered</a:t>
            </a:r>
          </a:p>
          <a:p>
            <a:pPr marL="514350" indent="-514350">
              <a:buFontTx/>
              <a:buAutoNum type="arabicPeriod"/>
            </a:pPr>
            <a:r>
              <a:rPr lang="en-US" sz="2800">
                <a:latin typeface="Times New Roman"/>
                <a:ea typeface="+mn-lt"/>
                <a:cs typeface="Times New Roman"/>
              </a:rPr>
              <a:t>Future Scope</a:t>
            </a:r>
          </a:p>
          <a:p>
            <a:pPr marL="514350" indent="-514350">
              <a:buFontTx/>
              <a:buAutoNum type="arabicPeriod"/>
            </a:pPr>
            <a:r>
              <a:rPr lang="en-US" sz="2800">
                <a:latin typeface="Times New Roman"/>
                <a:ea typeface="+mn-lt"/>
                <a:cs typeface="Times New Roman"/>
              </a:rPr>
              <a:t>Q &amp; A</a:t>
            </a:r>
            <a:br>
              <a:rPr lang="en-US" sz="2800">
                <a:latin typeface="Times New Roman"/>
                <a:ea typeface="+mn-lt"/>
                <a:cs typeface="Times New Roman"/>
              </a:rPr>
            </a:br>
            <a:endParaRPr lang="en-US" sz="2800">
              <a:latin typeface="Times New Roman"/>
              <a:ea typeface="+mn-lt"/>
              <a:cs typeface="Times New Roman"/>
            </a:endParaRPr>
          </a:p>
          <a:p>
            <a:pPr marL="514350" indent="-514350">
              <a:buAutoNum type="arabicPeriod"/>
            </a:pPr>
            <a:endParaRPr lang="en-US" sz="2800">
              <a:latin typeface="Times New Roman"/>
              <a:ea typeface="Calibri" panose="020F0502020204030204"/>
              <a:cs typeface="Times New Roman"/>
            </a:endParaRPr>
          </a:p>
          <a:p>
            <a:pPr marL="514350" indent="-514350">
              <a:buAutoNum type="arabicPeriod"/>
            </a:pPr>
            <a:endParaRPr lang="en-US" sz="2800">
              <a:latin typeface="Times New Roman"/>
              <a:ea typeface="Calibri" panose="020F0502020204030204"/>
              <a:cs typeface="Times New Roman"/>
            </a:endParaRPr>
          </a:p>
          <a:p>
            <a:pPr marL="342900" indent="-342900">
              <a:lnSpc>
                <a:spcPts val="2799"/>
              </a:lnSpc>
              <a:buAutoNum type="arabicPeriod"/>
            </a:pPr>
            <a:endParaRPr lang="en-US">
              <a:ea typeface="Calibri" panose="020F0502020204030204"/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5308990" y="3022485"/>
            <a:ext cx="4172548" cy="258468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5468"/>
              </a:lnSpc>
            </a:pPr>
            <a:endParaRPr lang="en-US" sz="4800" b="1" kern="0" spc="-131">
              <a:solidFill>
                <a:srgbClr val="591CE6"/>
              </a:solidFill>
              <a:latin typeface="Times New Roman"/>
              <a:ea typeface="+mn-lt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526651" y="607262"/>
            <a:ext cx="11729646" cy="69884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40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lvl="1" algn="just"/>
            <a:endParaRPr lang="en-US" sz="2200">
              <a:solidFill>
                <a:srgbClr val="272525"/>
              </a:solidFill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endParaRPr lang="en-US" sz="2200"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endParaRPr lang="en-US" sz="2200"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endParaRPr lang="en-US" sz="2200" b="1">
              <a:solidFill>
                <a:srgbClr val="000000"/>
              </a:solidFill>
              <a:latin typeface="Times New Roman"/>
              <a:ea typeface="Calibri"/>
              <a:cs typeface="Calibri"/>
            </a:endParaRPr>
          </a:p>
          <a:p>
            <a:pPr algn="just">
              <a:buFont typeface="Arial"/>
              <a:buChar char="•"/>
            </a:pPr>
            <a:endParaRPr lang="en-US" sz="2200">
              <a:solidFill>
                <a:srgbClr val="000000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23483451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620393" y="372276"/>
            <a:ext cx="6993240" cy="143283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+mn-lt"/>
                <a:cs typeface="+mn-lt"/>
              </a:rPr>
              <a:t>SWOT</a:t>
            </a:r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+mn-lt"/>
                <a:cs typeface="Calibri"/>
              </a:rPr>
              <a:t> Analysis:</a:t>
            </a:r>
          </a:p>
          <a:p>
            <a:br>
              <a:rPr lang="en-US"/>
            </a:br>
            <a:endParaRPr lang="en-US"/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620737" y="1289674"/>
            <a:ext cx="12116007" cy="69399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algn="just"/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Strengths: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Customized Solution: Tailoring the safety monitoring system to specific workplace needs.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Advanced Technology: Utilizing state-of-the-art AI and IoT technologies for accurate detection.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Comprehensive Training: Providing thorough training to employees for effective system utilization.</a:t>
            </a:r>
          </a:p>
          <a:p>
            <a:pPr algn="just"/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Weaknesses: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Initial Costs: High upfront investment required for equipment procurement and system setup.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Technical Challenges: Potential issues with system integration and software compatibility.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Resistance to Change: Employee resistance to adopting new monitoring practices due to privacy concerns.</a:t>
            </a:r>
          </a:p>
          <a:p>
            <a:pPr algn="just"/>
            <a:r>
              <a:rPr lang="en-US" sz="2200" b="1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Opportunities:</a:t>
            </a:r>
            <a:endParaRPr lang="en-US" sz="2200" b="1"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Market Expansion: Potential to expand the safety monitoring system to other industries or regions.</a:t>
            </a:r>
            <a:endParaRPr lang="en-US" sz="2000"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Product Enhancement: Continuously improving the system based on feedback and technological advancements.</a:t>
            </a:r>
            <a:endParaRPr lang="en-US" sz="2000"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Partnership Opportunities: Collaborating with technology providers to enhance product features and capabilities.</a:t>
            </a:r>
            <a:endParaRPr lang="en-US" sz="2000">
              <a:ea typeface="Calibri" panose="020F0502020204030204"/>
              <a:cs typeface="Calibri" panose="020F0502020204030204"/>
            </a:endParaRPr>
          </a:p>
          <a:p>
            <a:pPr algn="just"/>
            <a:r>
              <a:rPr lang="en-US" sz="2200" b="1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Threats:</a:t>
            </a:r>
            <a:endParaRPr lang="en-US" sz="2200" b="1"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Regulatory Changes: Changes in safety regulations and compliance requirements may impact system implementation.</a:t>
            </a:r>
            <a:endParaRPr lang="en-US" sz="2000">
              <a:latin typeface="Times New Roman"/>
              <a:cs typeface="Times New Roman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Competitor Activity: Increased competition from other safety solution providers offering similar products.</a:t>
            </a:r>
            <a:endParaRPr lang="en-US" sz="2000">
              <a:latin typeface="Times New Roman"/>
              <a:cs typeface="Times New Roman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Data Security Risks: Potential cybersecurity threats and data breaches compromising sensitive information.</a:t>
            </a:r>
            <a:endParaRPr lang="en-US" sz="2000">
              <a:latin typeface="Times New Roman"/>
              <a:cs typeface="Times New Roman"/>
            </a:endParaRPr>
          </a:p>
          <a:p>
            <a:pPr algn="just"/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algn="just"/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algn="just"/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1750">
              <a:solidFill>
                <a:srgbClr val="272525"/>
              </a:solidFill>
              <a:latin typeface="Arial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r>
              <a:rPr lang="en-US" sz="1750">
                <a:solidFill>
                  <a:srgbClr val="272525"/>
                </a:solidFill>
                <a:latin typeface="Eudoxus Sans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41446697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620393" y="372276"/>
            <a:ext cx="6993240" cy="143283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+mn-lt"/>
                <a:cs typeface="+mn-lt"/>
              </a:rPr>
              <a:t>PESTLE Analysis:</a:t>
            </a:r>
            <a:endParaRPr lang="en-US" sz="4350" b="1" kern="0" spc="-131">
              <a:solidFill>
                <a:srgbClr val="591CE6"/>
              </a:solidFill>
              <a:latin typeface="Times New Roman"/>
              <a:ea typeface="+mn-lt"/>
              <a:cs typeface="Calibri"/>
            </a:endParaRPr>
          </a:p>
          <a:p>
            <a:br>
              <a:rPr lang="en-US"/>
            </a:br>
            <a:endParaRPr lang="en-US"/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620737" y="1289674"/>
            <a:ext cx="12116007" cy="69399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Political:</a:t>
            </a:r>
            <a:endParaRPr lang="en-US" sz="2200" b="1"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Government regulations regarding workplace safety standards.</a:t>
            </a:r>
            <a:endParaRPr lang="en-US" sz="2000">
              <a:latin typeface="Times New Roman"/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Legislative changes impacting safety compliance requirements.</a:t>
            </a:r>
            <a:endParaRPr lang="en-US" sz="2000">
              <a:latin typeface="Times New Roman"/>
              <a:ea typeface="Calibri"/>
              <a:cs typeface="Calibri"/>
            </a:endParaRPr>
          </a:p>
          <a:p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Economic:</a:t>
            </a:r>
            <a:endParaRPr lang="en-US" sz="2200" b="1"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Cost implications of implementing the solution vs. potential savings from reduced accidents.</a:t>
            </a:r>
            <a:endParaRPr lang="en-US" sz="20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Economic downturn affecting budget allocations for safety initiatives.</a:t>
            </a:r>
            <a:endParaRPr lang="en-US" sz="2000">
              <a:latin typeface="Times New Roman"/>
              <a:ea typeface="Calibri" panose="020F0502020204030204"/>
              <a:cs typeface="Calibri" panose="020F0502020204030204"/>
            </a:endParaRPr>
          </a:p>
          <a:p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Social:</a:t>
            </a:r>
            <a:endParaRPr lang="en-US" sz="2200" b="1"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Employee attitudes towards safety monitoring and privacy concerns.</a:t>
            </a:r>
            <a:endParaRPr lang="en-US" sz="2000">
              <a:latin typeface="Times New Roman"/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Cultural factors influencing acceptance of technology-driven safety measures.</a:t>
            </a:r>
            <a:endParaRPr lang="en-US" sz="2000">
              <a:latin typeface="Times New Roman"/>
              <a:ea typeface="Calibri"/>
              <a:cs typeface="Calibri"/>
            </a:endParaRPr>
          </a:p>
          <a:p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Technological:</a:t>
            </a:r>
            <a:endParaRPr lang="en-US" sz="2200" b="1"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Advancements in AI and IoT impacting the evolution of safety solutions.</a:t>
            </a:r>
            <a:endParaRPr lang="en-US" sz="2000">
              <a:latin typeface="Times New Roman"/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Availability of innovative PPE detection technologies.</a:t>
            </a:r>
            <a:endParaRPr lang="en-US" sz="2000">
              <a:latin typeface="Times New Roman"/>
              <a:ea typeface="Calibri"/>
              <a:cs typeface="Calibri"/>
            </a:endParaRPr>
          </a:p>
          <a:p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Legal:</a:t>
            </a:r>
            <a:endParaRPr lang="en-US" sz="2200" b="1"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Compliance with data protection laws and regulations.</a:t>
            </a:r>
            <a:endParaRPr lang="en-US" sz="2000">
              <a:latin typeface="Times New Roman"/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Liability implications in case of accidents due to non-compliance.</a:t>
            </a:r>
            <a:endParaRPr lang="en-US" sz="2000">
              <a:latin typeface="Times New Roman"/>
              <a:ea typeface="Calibri"/>
              <a:cs typeface="Calibri"/>
            </a:endParaRPr>
          </a:p>
          <a:p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Environmental:</a:t>
            </a:r>
            <a:endParaRPr lang="en-US" sz="2200" b="1"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Impact of workplace accidents on the environment and sustainability goals.</a:t>
            </a:r>
            <a:endParaRPr lang="en-US" sz="2000">
              <a:latin typeface="Times New Roman"/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Adoption of eco-friendly safety equipment.</a:t>
            </a:r>
            <a:endParaRPr lang="en-US" sz="2000">
              <a:latin typeface="Times New Roman"/>
              <a:ea typeface="Calibri" panose="020F0502020204030204"/>
              <a:cs typeface="Calibri" panose="020F0502020204030204"/>
            </a:endParaRPr>
          </a:p>
          <a:p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>
              <a:lnSpc>
                <a:spcPts val="2799"/>
              </a:lnSpc>
              <a:buFont typeface="Arial"/>
              <a:buChar char="•"/>
            </a:pPr>
            <a:endParaRPr lang="en-US" sz="175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>
              <a:lnSpc>
                <a:spcPts val="2799"/>
              </a:lnSpc>
            </a:pPr>
            <a:r>
              <a:rPr lang="en-US" sz="175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40573689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620393" y="372276"/>
            <a:ext cx="6993240" cy="143283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+mn-lt"/>
                <a:cs typeface="+mn-lt"/>
              </a:rPr>
              <a:t>Risk Analysis:</a:t>
            </a:r>
          </a:p>
          <a:p>
            <a:br>
              <a:rPr lang="en-US"/>
            </a:br>
            <a:endParaRPr lang="en-US">
              <a:latin typeface="Times New Roman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620737" y="1289674"/>
            <a:ext cx="12116007" cy="69399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Identification of Potential Risks and Uncertainties:</a:t>
            </a:r>
            <a:endParaRPr lang="en-US" sz="2200" b="1"/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Model inaccuracies leading to false detections or missed violations.</a:t>
            </a:r>
            <a:endParaRPr lang="en-US" sz="20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Resistance from employees or unions towards monitoring initiatives.</a:t>
            </a:r>
            <a:endParaRPr lang="en-US" sz="20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Regulatory changes impacting compliance requirements.</a:t>
            </a:r>
            <a:endParaRPr lang="en-US" sz="2000">
              <a:latin typeface="Times New Roman"/>
              <a:ea typeface="Calibri" panose="020F0502020204030204"/>
              <a:cs typeface="Calibri" panose="020F0502020204030204"/>
            </a:endParaRPr>
          </a:p>
          <a:p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Likelihood and Impact Assessment:</a:t>
            </a:r>
            <a:endParaRPr lang="en-US" sz="2200" b="1"/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Assessing the probability and severity of each risk.</a:t>
            </a:r>
            <a:endParaRPr lang="en-US" sz="20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High-impact risks requiring immediate attention and mitigation strategies.</a:t>
            </a:r>
            <a:endParaRPr lang="en-US" sz="2000">
              <a:latin typeface="Times New Roman"/>
              <a:ea typeface="Calibri" panose="020F0502020204030204"/>
              <a:cs typeface="Calibri" panose="020F0502020204030204"/>
            </a:endParaRPr>
          </a:p>
          <a:p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Risk Mitigation Strategies:</a:t>
            </a:r>
            <a:endParaRPr lang="en-US" sz="2200" b="1"/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Continuous model refinement through data augmentation and feedback loops.</a:t>
            </a:r>
            <a:endParaRPr lang="en-US" sz="20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Employee training and communication to address resistance and privacy concerns.</a:t>
            </a:r>
            <a:endParaRPr lang="en-US" sz="20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Proactive monitoring of regulatory changes and timely updates to compliance protocols.</a:t>
            </a:r>
            <a:endParaRPr lang="en-US" sz="2000">
              <a:latin typeface="Times New Roman"/>
              <a:ea typeface="Calibri" panose="020F0502020204030204"/>
              <a:cs typeface="Calibri" panose="020F0502020204030204"/>
            </a:endParaRPr>
          </a:p>
          <a:p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>
              <a:lnSpc>
                <a:spcPts val="2799"/>
              </a:lnSpc>
              <a:buFont typeface="Arial"/>
              <a:buChar char="•"/>
            </a:pPr>
            <a:endParaRPr lang="en-US" sz="1750">
              <a:solidFill>
                <a:srgbClr val="272525"/>
              </a:solidFill>
              <a:latin typeface="Arial"/>
              <a:ea typeface="Eudoxus Sans"/>
              <a:cs typeface="Calibri"/>
            </a:endParaRPr>
          </a:p>
          <a:p>
            <a:pPr>
              <a:lnSpc>
                <a:spcPts val="2799"/>
              </a:lnSpc>
            </a:pPr>
            <a:r>
              <a:rPr lang="en-US" sz="1750">
                <a:solidFill>
                  <a:srgbClr val="272525"/>
                </a:solidFill>
                <a:latin typeface="Eudoxus Sans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40446559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620393" y="914716"/>
            <a:ext cx="6993240" cy="2040773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+mn-lt"/>
                <a:cs typeface="+mn-lt"/>
              </a:rPr>
              <a:t>Methodology – ML Canvas:</a:t>
            </a:r>
          </a:p>
          <a:p>
            <a:br>
              <a:rPr lang="en-US"/>
            </a:br>
            <a:endParaRPr lang="en-US">
              <a:latin typeface="Times New Roman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712988" y="1537159"/>
            <a:ext cx="13023756" cy="612052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240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marL="1200150" indent="-285750">
              <a:buFont typeface="Arial"/>
              <a:buChar char="•"/>
            </a:pPr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Data Preprocessing:</a:t>
            </a: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 Prior to training, the dataset undergoes thorough preprocessing steps such as normalization, resizing, and augmentation to enhance model robustness and generalization.</a:t>
            </a:r>
          </a:p>
          <a:p>
            <a:pPr marL="1200150" lvl="2" indent="-285750">
              <a:buFont typeface="Arial"/>
              <a:buChar char="•"/>
            </a:pPr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Hyperparameter Optimization:</a:t>
            </a: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 Rigorous experimentation with hyperparameters such as learning rate, batch size, and optimizer selection to fine-tune model performance and convergence speed.</a:t>
            </a:r>
            <a:endParaRPr lang="en-US" sz="2200">
              <a:ea typeface="Calibri"/>
              <a:cs typeface="Calibri"/>
            </a:endParaRPr>
          </a:p>
          <a:p>
            <a:pPr marL="1200150" lvl="2" indent="-285750">
              <a:buFont typeface="Arial"/>
              <a:buChar char="•"/>
            </a:pPr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Model Interpretability:</a:t>
            </a: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 Implementation of techniques for model interpretability such as Grad-CAM and occlusion sensitivity analysis to gain insights into model decision-making processes.</a:t>
            </a:r>
            <a:endParaRPr lang="en-US" sz="2200">
              <a:ea typeface="Calibri"/>
              <a:cs typeface="Calibri"/>
            </a:endParaRPr>
          </a:p>
          <a:p>
            <a:pPr marL="1200150" lvl="2" indent="-285750">
              <a:buFont typeface="Arial"/>
              <a:buChar char="•"/>
            </a:pPr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Ensemble Techniques:</a:t>
            </a: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 Exploration of ensemble learning methodologies to combine predictions from multiple models, enhancing overall detection accuracy and robustness.</a:t>
            </a:r>
            <a:endParaRPr lang="en-US" sz="2200">
              <a:ea typeface="Calibri"/>
              <a:cs typeface="Calibri"/>
            </a:endParaRPr>
          </a:p>
          <a:p>
            <a:pPr marL="1200150" lvl="2" indent="-285750">
              <a:buFont typeface="Arial"/>
              <a:buChar char="•"/>
            </a:pPr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Deployment Flexibility:</a:t>
            </a: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 Provision for model deployment on various platforms including cloud-based servers, edge devices, and mobile applications to cater to diverse deployment scenarios.</a:t>
            </a:r>
            <a:endParaRPr lang="en-US" sz="2200">
              <a:ea typeface="Calibri"/>
              <a:cs typeface="Calibri"/>
            </a:endParaRPr>
          </a:p>
          <a:p>
            <a:pPr marL="1200150" lvl="2" indent="-285750">
              <a:buFont typeface="Arial"/>
              <a:buChar char="•"/>
            </a:pPr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Continuous Monitoring:</a:t>
            </a: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 Establishment of mechanisms for continuous monitoring of model performance post-deployment, facilitating timely updates and maintenance.</a:t>
            </a:r>
            <a:endParaRPr lang="en-US" sz="2200">
              <a:ea typeface="Calibri"/>
              <a:cs typeface="Calibri"/>
            </a:endParaRPr>
          </a:p>
          <a:p>
            <a:pPr marL="1200150" lvl="2" indent="-285750">
              <a:buFont typeface="Arial"/>
              <a:buChar char="•"/>
            </a:pPr>
            <a:endParaRPr lang="en-US" sz="22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endParaRPr lang="en-US" sz="2200">
              <a:solidFill>
                <a:srgbClr val="272525"/>
              </a:solidFill>
              <a:latin typeface="Times New Roman"/>
              <a:ea typeface="Calibri"/>
              <a:cs typeface="Times New Roman"/>
            </a:endParaRPr>
          </a:p>
          <a:p>
            <a:pPr>
              <a:lnSpc>
                <a:spcPts val="2799"/>
              </a:lnSpc>
            </a:pPr>
            <a:endParaRPr lang="en-US" sz="2400" b="1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>
              <a:lnSpc>
                <a:spcPts val="2799"/>
              </a:lnSpc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12755628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620393" y="914716"/>
            <a:ext cx="6993240" cy="2040773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+mn-lt"/>
                <a:cs typeface="+mn-lt"/>
              </a:rPr>
              <a:t>Model Benchmarking:</a:t>
            </a:r>
          </a:p>
          <a:p>
            <a:br>
              <a:rPr lang="en-US"/>
            </a:br>
            <a:endParaRPr lang="en-US">
              <a:latin typeface="Times New Roman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620737" y="1429159"/>
            <a:ext cx="12116007" cy="45392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marL="1200150" lvl="2" indent="-285750" algn="just">
              <a:buFont typeface="Arial"/>
              <a:buChar char="•"/>
            </a:pPr>
            <a:endParaRPr lang="en-US" sz="20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marL="1200150" lvl="2" indent="-285750" algn="just">
              <a:buFont typeface="Arial"/>
              <a:buChar char="•"/>
            </a:pPr>
            <a:endParaRPr lang="en-US" sz="1750" b="1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Achieved significant improvements in detection accuracy compared to baseline models.</a:t>
            </a:r>
          </a:p>
          <a:p>
            <a:pPr marL="342900" indent="-342900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Demonstrated superior performance in real-world scenarios, with high precision and recall rates across various PPE categories.</a:t>
            </a:r>
            <a:endParaRPr lang="en-US" sz="2400">
              <a:latin typeface="Times New Roman"/>
              <a:cs typeface="Times New Roman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Evaluation on standard datasets and benchmarking against state-of-the-art models validates the effectiveness of the proposed approach.</a:t>
            </a:r>
            <a:endParaRPr lang="en-US">
              <a:latin typeface="Times New Roman"/>
              <a:cs typeface="Times New Roman"/>
            </a:endParaRPr>
          </a:p>
          <a:p>
            <a:pPr marL="342900" indent="-342900" algn="just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175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r>
              <a:rPr lang="en-US" sz="175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25260371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620393" y="914716"/>
            <a:ext cx="6993240" cy="2040773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+mn-lt"/>
                <a:cs typeface="+mn-lt"/>
              </a:rPr>
              <a:t>Model Benchmarking:</a:t>
            </a:r>
          </a:p>
          <a:p>
            <a:br>
              <a:rPr lang="en-US"/>
            </a:br>
            <a:endParaRPr lang="en-US">
              <a:latin typeface="Times New Roman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620737" y="1429159"/>
            <a:ext cx="12116007" cy="45392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Custom Evaluation Metrics:</a:t>
            </a: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 Development of specialized evaluation metrics tailored to the nuances of PPE detection tasks, ensuring comprehensive assessment of model performance.</a:t>
            </a:r>
            <a:endParaRPr lang="en-US" sz="2200"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Real-world Simulation:</a:t>
            </a: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 Simulation of real-world scenarios during model evaluation to validate its efficacy in dynamic environments with varying lighting conditions, occlusions, and perspectives.</a:t>
            </a:r>
            <a:endParaRPr lang="en-US" sz="2200"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Cross-domain Validation:</a:t>
            </a: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 Validation of model robustness across different domains and environments through cross-domain validation techniques, ensuring versatility and adaptability.</a:t>
            </a:r>
            <a:endParaRPr lang="en-US" sz="2200"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Long-term Evaluation: </a:t>
            </a: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Long-term evaluation of model performance to assess its sustainability and resilience to evolving environmental conditions and operational challenges.</a:t>
            </a:r>
            <a:endParaRPr lang="en-US" sz="2200">
              <a:latin typeface="Times New Roman"/>
              <a:ea typeface="Calibri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Industry Standards Compliance:</a:t>
            </a: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 Adherence to industry-specific safety standards and regulations, ensuring compliance and fostering trust among stakeholders.</a:t>
            </a:r>
            <a:endParaRPr lang="en-US" sz="2200">
              <a:ea typeface="Calibri" panose="020F0502020204030204"/>
              <a:cs typeface="Calibri" panose="020F0502020204030204"/>
            </a:endParaRPr>
          </a:p>
          <a:p>
            <a:pPr algn="just">
              <a:lnSpc>
                <a:spcPts val="2799"/>
              </a:lnSpc>
            </a:pPr>
            <a:endParaRPr lang="en-US" sz="175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342900" indent="-342900" algn="just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Calibri"/>
              <a:cs typeface="Times New Roman"/>
            </a:endParaRPr>
          </a:p>
          <a:p>
            <a:pPr marL="342900" indent="-342900" algn="just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175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r>
              <a:rPr lang="en-US" sz="175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3171023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620393" y="914716"/>
            <a:ext cx="6993240" cy="2040773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+mn-lt"/>
                <a:cs typeface="+mn-lt"/>
              </a:rPr>
              <a:t>Model Deployment:</a:t>
            </a:r>
          </a:p>
          <a:p>
            <a:br>
              <a:rPr lang="en-US"/>
            </a:br>
            <a:endParaRPr lang="en-US">
              <a:latin typeface="Times New Roman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620737" y="1429159"/>
            <a:ext cx="12116007" cy="45392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240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marL="1200150" lvl="2" indent="-285750" algn="just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Seamless integration of the trained model into existing safety monitoring systems, including CCTV cameras and IoT devices.</a:t>
            </a:r>
            <a:endParaRPr lang="en-US" sz="2400">
              <a:solidFill>
                <a:srgbClr val="272525"/>
              </a:solidFill>
              <a:latin typeface="Times New Roman"/>
              <a:cs typeface="Times New Roman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Potential deployment across various industries, including manufacturing, construction, healthcare, and transportation.</a:t>
            </a:r>
            <a:endParaRPr lang="en-US" sz="2400">
              <a:latin typeface="Times New Roman"/>
              <a:cs typeface="Times New Roman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Compatibility with edge computing platforms enables real-time inference at the point of need, reducing latency and bandwidth requirements.</a:t>
            </a:r>
            <a:endParaRPr lang="en-US" sz="2400">
              <a:latin typeface="Times New Roman"/>
              <a:cs typeface="Times New Roman"/>
            </a:endParaRPr>
          </a:p>
          <a:p>
            <a:pPr marL="342900" indent="-342900" algn="just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cs typeface="Times New Roman"/>
            </a:endParaRPr>
          </a:p>
          <a:p>
            <a:pPr marL="342900" indent="-342900" algn="just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34137050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74153" y="348943"/>
            <a:ext cx="6751796" cy="709872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5468"/>
              </a:lnSpc>
            </a:pPr>
            <a:r>
              <a:rPr lang="en-US" sz="4350" b="1" kern="0" spc="-131">
                <a:solidFill>
                  <a:srgbClr val="591CE6"/>
                </a:solidFill>
                <a:latin typeface="p22-mackinac-pro"/>
                <a:ea typeface="+mn-lt"/>
                <a:cs typeface="+mn-lt"/>
              </a:rPr>
              <a:t>Continued...</a:t>
            </a:r>
            <a:endParaRPr lang="en-US" sz="4350">
              <a:solidFill>
                <a:srgbClr val="000000"/>
              </a:solidFill>
              <a:latin typeface="Calibri" panose="020F0502020204030204"/>
              <a:ea typeface="+mn-lt"/>
              <a:cs typeface="+mn-lt"/>
            </a:endParaRPr>
          </a:p>
        </p:txBody>
      </p:sp>
      <p:sp>
        <p:nvSpPr>
          <p:cNvPr id="8" name="Text 5"/>
          <p:cNvSpPr/>
          <p:nvPr/>
        </p:nvSpPr>
        <p:spPr>
          <a:xfrm>
            <a:off x="1555313" y="2970848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9" name="Text 6"/>
          <p:cNvSpPr/>
          <p:nvPr/>
        </p:nvSpPr>
        <p:spPr>
          <a:xfrm>
            <a:off x="1555313" y="3451265"/>
            <a:ext cx="3820001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11" name="Text 8"/>
          <p:cNvSpPr/>
          <p:nvPr/>
        </p:nvSpPr>
        <p:spPr>
          <a:xfrm>
            <a:off x="5755362" y="2936200"/>
            <a:ext cx="184071" cy="41648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ctr">
              <a:lnSpc>
                <a:spcPts val="3281"/>
              </a:lnSpc>
              <a:buNone/>
            </a:pPr>
            <a:endParaRPr lang="en-US" sz="2600" b="1" kern="0" spc="-79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319599" y="2970848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6319599" y="3451265"/>
            <a:ext cx="3820001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1555313" y="5344954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777713" y="956829"/>
            <a:ext cx="9361887" cy="55793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algn="just"/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+mn-lt"/>
              </a:rPr>
              <a:t>Options:</a:t>
            </a:r>
            <a:endParaRPr lang="en-US" sz="2400">
              <a:solidFill>
                <a:srgbClr val="000000"/>
              </a:solidFill>
              <a:latin typeface="Times New Roman"/>
              <a:ea typeface="Eudoxus Sans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Organizations can choose from flexible deployment options tailored to their specific needs, including cloud-based, on-premises, or hybrid solutions.</a:t>
            </a:r>
            <a:endParaRPr lang="en-US" sz="2000">
              <a:solidFill>
                <a:srgbClr val="000000"/>
              </a:solidFill>
              <a:latin typeface="Times New Roman"/>
              <a:ea typeface="Eudoxus Sans"/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Customization options allow integration with existing safety systems, seamless workflow integration, and compatibility with a wide range of hardware platforms.</a:t>
            </a:r>
            <a:endParaRPr lang="en-US" sz="2000">
              <a:solidFill>
                <a:srgbClr val="000000"/>
              </a:solidFill>
              <a:latin typeface="Times New Roman"/>
              <a:ea typeface="Eudoxus Sans"/>
              <a:cs typeface="Calibri"/>
            </a:endParaRPr>
          </a:p>
          <a:p>
            <a:pPr marL="285750" indent="-285750" algn="just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Partnering opportunities with equipment manufacturers, safety consultants, and regulatory agencies enhance solution adoption and industry collaboration.</a:t>
            </a:r>
            <a:endParaRPr lang="en-US" sz="2000">
              <a:latin typeface="Times New Roman"/>
              <a:cs typeface="Calibri"/>
            </a:endParaRPr>
          </a:p>
          <a:p>
            <a:pPr algn="just"/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Costs: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Initial investment in the automated PPE detection system includes hardware, software licensing, and implementation costs.</a:t>
            </a:r>
            <a:endParaRPr lang="en-US" sz="2000">
              <a:latin typeface="Times New Roman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Long-term cost savings stem from reduced workplace incidents, lower insurance premiums, and improved productivity due to enhanced safety measures.</a:t>
            </a:r>
            <a:endParaRPr lang="en-US" sz="2000">
              <a:latin typeface="Times New Roman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A comprehensive cost-benefit analysis demonstrates the potential return on investment (ROI) and highlights the tangible benefits of prioritizing workplace safety.</a:t>
            </a:r>
            <a:endParaRPr lang="en-US" sz="2000">
              <a:latin typeface="Times New Roman"/>
              <a:cs typeface="Calibri"/>
            </a:endParaRPr>
          </a:p>
          <a:p>
            <a:pPr algn="just"/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 panose="020F0502020204030204"/>
            </a:endParaRPr>
          </a:p>
          <a:p>
            <a:pPr algn="just">
              <a:lnSpc>
                <a:spcPts val="2799"/>
              </a:lnSpc>
            </a:pPr>
            <a:endParaRPr lang="en-US" sz="1750">
              <a:solidFill>
                <a:srgbClr val="272525"/>
              </a:solidFill>
              <a:latin typeface="Eudoxus Sans"/>
              <a:ea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33790232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620393" y="914716"/>
            <a:ext cx="6993240" cy="2040773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+mn-lt"/>
                <a:cs typeface="+mn-lt"/>
              </a:rPr>
              <a:t>Demo:</a:t>
            </a:r>
          </a:p>
          <a:p>
            <a:br>
              <a:rPr lang="en-US"/>
            </a:br>
            <a:endParaRPr lang="en-US">
              <a:latin typeface="Times New Roman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620737" y="1429159"/>
            <a:ext cx="12116007" cy="45392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lvl="2"/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marL="342900" indent="-342900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>
              <a:lnSpc>
                <a:spcPts val="2799"/>
              </a:lnSpc>
              <a:buFont typeface="Arial"/>
              <a:buChar char="•"/>
            </a:pPr>
            <a:endParaRPr lang="en-US" sz="1750">
              <a:solidFill>
                <a:srgbClr val="272525"/>
              </a:solidFill>
              <a:latin typeface="Arial"/>
              <a:ea typeface="Eudoxus Sans"/>
              <a:cs typeface="Calibri"/>
            </a:endParaRPr>
          </a:p>
          <a:p>
            <a:pPr>
              <a:lnSpc>
                <a:spcPts val="2799"/>
              </a:lnSpc>
            </a:pPr>
            <a:r>
              <a:rPr lang="en-US" sz="1750">
                <a:solidFill>
                  <a:srgbClr val="272525"/>
                </a:solidFill>
                <a:latin typeface="Eudoxus Sans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864234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569993" y="534264"/>
            <a:ext cx="6653773" cy="2199173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50" b="1" kern="0" spc="-131">
                <a:solidFill>
                  <a:srgbClr val="591CE6"/>
                </a:solidFill>
                <a:latin typeface="p22-mackinac-pro"/>
                <a:ea typeface="p22-mackinac-pro"/>
              </a:rPr>
              <a:t>Introduction</a:t>
            </a:r>
            <a:endParaRPr lang="en-US" sz="4374"/>
          </a:p>
        </p:txBody>
      </p:sp>
      <p:sp>
        <p:nvSpPr>
          <p:cNvPr id="5" name="Text 3"/>
          <p:cNvSpPr/>
          <p:nvPr/>
        </p:nvSpPr>
        <p:spPr>
          <a:xfrm>
            <a:off x="2037993" y="3288863"/>
            <a:ext cx="297418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/>
          </a:p>
        </p:txBody>
      </p:sp>
      <p:sp>
        <p:nvSpPr>
          <p:cNvPr id="6" name="Text 4"/>
          <p:cNvSpPr/>
          <p:nvPr/>
        </p:nvSpPr>
        <p:spPr>
          <a:xfrm>
            <a:off x="1569993" y="1641920"/>
            <a:ext cx="12044407" cy="585234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285750" indent="-285750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+mn-lt"/>
              </a:rPr>
              <a:t>The project aims to develop a computer vision-based solution for automating the detection of Personal Protective Equipment (PPE) in industries like construction ,medical and custom.</a:t>
            </a:r>
          </a:p>
          <a:p>
            <a:pPr marL="285750" indent="-285750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Utilizing the YOLOv8 deep learning architecture, the system seeks to accurately identify and classify various types of PPE such as </a:t>
            </a: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Protective Helmet, Vest, Dust Mask, Glove ,Protective Boots.</a:t>
            </a:r>
            <a:endParaRPr lang="en-US">
              <a:latin typeface="Times New Roman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en-US" sz="2400" b="1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 Key Features:</a:t>
            </a:r>
            <a:endParaRPr lang="en-US" sz="2400" b="1">
              <a:solidFill>
                <a:srgbClr val="272525"/>
              </a:solidFill>
              <a:latin typeface="Times New Roman"/>
              <a:ea typeface="Eudoxus Sans"/>
              <a:cs typeface="+mn-lt"/>
            </a:endParaRPr>
          </a:p>
          <a:p>
            <a:pPr lvl="1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Real-time detection capabilities for continuous monitoring of PPE compliance.</a:t>
            </a:r>
            <a:endParaRPr lang="en-US">
              <a:latin typeface="Times New Roman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Robust performance under diverse environmental conditions and varying camera angles.</a:t>
            </a:r>
            <a:endParaRPr lang="en-US">
              <a:latin typeface="Times New Roman"/>
              <a:cs typeface="Times New Roman"/>
            </a:endParaRPr>
          </a:p>
          <a:p>
            <a:pPr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</a:t>
            </a:r>
            <a:r>
              <a:rPr lang="en-US" sz="2400" b="1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 Expected Outcomes:</a:t>
            </a:r>
            <a:endParaRPr lang="en-US" b="1">
              <a:latin typeface="Times New Roman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Increased efficiency in PPE inspection processes.</a:t>
            </a:r>
            <a:endParaRPr lang="en-US">
              <a:latin typeface="Times New Roman"/>
              <a:cs typeface="Times New Roman"/>
            </a:endParaRPr>
          </a:p>
          <a:p>
            <a:pPr lvl="1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 Enhanced workplace safety standards and reduced accident rates.</a:t>
            </a:r>
            <a:endParaRPr lang="en-US">
              <a:latin typeface="Times New Roman"/>
              <a:cs typeface="Times New Roman"/>
            </a:endParaRPr>
          </a:p>
          <a:p>
            <a:pPr lvl="1" algn="just"/>
            <a:br>
              <a:rPr lang="en-US"/>
            </a:br>
            <a:endParaRPr lang="en-US">
              <a:ea typeface="Calibri" panose="020F0502020204030204"/>
              <a:cs typeface="Calibri" panose="020F0502020204030204"/>
            </a:endParaRPr>
          </a:p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Eudoxus Sans" pitchFamily="34" charset="-120"/>
            </a:endParaRPr>
          </a:p>
          <a:p>
            <a:pPr>
              <a:lnSpc>
                <a:spcPts val="2799"/>
              </a:lnSpc>
            </a:pPr>
            <a:endParaRPr lang="en-US" sz="1750">
              <a:solidFill>
                <a:srgbClr val="272525"/>
              </a:solidFill>
              <a:latin typeface="Eudoxus Sans" pitchFamily="34" charset="0"/>
              <a:ea typeface="Eudoxus Sans" pitchFamily="34" charset="-122"/>
              <a:cs typeface="Eudoxus Sans" pitchFamily="34" charset="-120"/>
            </a:endParaRPr>
          </a:p>
          <a:p>
            <a:pPr marL="0" indent="0">
              <a:lnSpc>
                <a:spcPts val="2799"/>
              </a:lnSpc>
              <a:buNone/>
            </a:pPr>
            <a:endParaRPr lang="en-US" sz="1750"/>
          </a:p>
        </p:txBody>
      </p:sp>
      <p:sp>
        <p:nvSpPr>
          <p:cNvPr id="7" name="Text 5"/>
          <p:cNvSpPr/>
          <p:nvPr/>
        </p:nvSpPr>
        <p:spPr>
          <a:xfrm>
            <a:off x="5743932" y="328886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/>
          </a:p>
        </p:txBody>
      </p:sp>
      <p:sp>
        <p:nvSpPr>
          <p:cNvPr id="8" name="Text 6"/>
          <p:cNvSpPr/>
          <p:nvPr/>
        </p:nvSpPr>
        <p:spPr>
          <a:xfrm>
            <a:off x="5743932" y="3858220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/>
          </a:p>
        </p:txBody>
      </p:sp>
      <p:sp>
        <p:nvSpPr>
          <p:cNvPr id="9" name="Text 7"/>
          <p:cNvSpPr/>
          <p:nvPr/>
        </p:nvSpPr>
        <p:spPr>
          <a:xfrm>
            <a:off x="9449872" y="328886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/>
          </a:p>
        </p:txBody>
      </p:sp>
      <p:sp>
        <p:nvSpPr>
          <p:cNvPr id="10" name="Text 8"/>
          <p:cNvSpPr/>
          <p:nvPr/>
        </p:nvSpPr>
        <p:spPr>
          <a:xfrm>
            <a:off x="9449872" y="3858220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627593" y="914716"/>
            <a:ext cx="6986040" cy="766373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+mn-lt"/>
                <a:cs typeface="+mn-lt"/>
              </a:rPr>
              <a:t>Methodology – ML Canvas:</a:t>
            </a:r>
          </a:p>
          <a:p>
            <a:br>
              <a:rPr lang="en-US"/>
            </a:br>
            <a:endParaRPr lang="en-US">
              <a:latin typeface="Times New Roman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635137" y="1537159"/>
            <a:ext cx="12101607" cy="44312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240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marL="1200150" lvl="2" indent="-285750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marL="1200150" lvl="2" indent="-285750">
              <a:buFont typeface="Arial"/>
              <a:buChar char="•"/>
            </a:pPr>
            <a:endParaRPr lang="en-US" sz="2400" b="1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Methodology based on the YOLOv8 architecture for real-time object detection.</a:t>
            </a:r>
            <a:endParaRPr lang="en-US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Utilization of transfer learning and data augmentation techniques to train the model on a custom PPE dataset.</a:t>
            </a:r>
            <a:endParaRPr lang="en-US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Integration of performance metrics such as precision, recall, and </a:t>
            </a:r>
            <a:r>
              <a:rPr lang="en-US" sz="2400" err="1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mAP</a:t>
            </a: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Times New Roman"/>
              </a:rPr>
              <a:t> (mean Average Precision) for model evaluation and optimization.</a:t>
            </a:r>
            <a:endParaRPr lang="en-US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pPr>
              <a:lnSpc>
                <a:spcPts val="2799"/>
              </a:lnSpc>
            </a:pPr>
            <a:endParaRPr lang="en-US" sz="2400" b="1">
              <a:solidFill>
                <a:srgbClr val="272525"/>
              </a:solidFill>
              <a:latin typeface="Times New Roman"/>
              <a:ea typeface="Eudoxus Sans"/>
              <a:cs typeface="Arial"/>
            </a:endParaRPr>
          </a:p>
          <a:p>
            <a:pPr marL="1200150" lvl="2" indent="-285750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>
              <a:lnSpc>
                <a:spcPts val="2799"/>
              </a:lnSpc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9290583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620393" y="372276"/>
            <a:ext cx="6993240" cy="143283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+mn-lt"/>
                <a:cs typeface="+mn-lt"/>
              </a:rPr>
              <a:t>Cost/Benefit Analysis:</a:t>
            </a:r>
            <a:endParaRPr lang="en-US" sz="4350" b="1" kern="0" spc="-131">
              <a:solidFill>
                <a:srgbClr val="591CE6"/>
              </a:solidFill>
              <a:latin typeface="Times New Roman"/>
              <a:ea typeface="+mn-lt"/>
              <a:cs typeface="Calibri"/>
            </a:endParaRPr>
          </a:p>
          <a:p>
            <a:br>
              <a:rPr lang="en-US"/>
            </a:br>
            <a:endParaRPr lang="en-US">
              <a:latin typeface="Times New Roman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620737" y="1289674"/>
            <a:ext cx="12116007" cy="69399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Financial Costs vs. Potential Savings:</a:t>
            </a:r>
            <a:endParaRPr lang="en-US"/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Investment in model development, data acquisition, and infrastructure.</a:t>
            </a:r>
            <a:endParaRPr lang="en-US" sz="20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Potential savings from reduced workplace accidents, insurance claims, and legal fees.</a:t>
            </a:r>
            <a:endParaRPr lang="en-US" sz="2000">
              <a:ea typeface="Calibri" panose="020F0502020204030204"/>
              <a:cs typeface="Calibri" panose="020F0502020204030204"/>
            </a:endParaRPr>
          </a:p>
          <a:p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Tangible and Intangible Benefits of Adopting the Solution:</a:t>
            </a:r>
            <a:endParaRPr lang="en-US"/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Tangible: Cost savings, increased productivity, reduced absenteeism.</a:t>
            </a:r>
            <a:endParaRPr lang="en-US" sz="2000">
              <a:latin typeface="Times New Roman"/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0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Intangible: Improved safety culture, enhanced brand reputation, employee morale.</a:t>
            </a:r>
            <a:endParaRPr lang="en-US" sz="2000">
              <a:latin typeface="Times New Roman"/>
              <a:ea typeface="Calibri"/>
              <a:cs typeface="Calibri"/>
            </a:endParaRPr>
          </a:p>
          <a:p>
            <a:endParaRPr lang="en-US" sz="2200" b="1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>
              <a:lnSpc>
                <a:spcPts val="2799"/>
              </a:lnSpc>
              <a:buFont typeface="Arial"/>
              <a:buChar char="•"/>
            </a:pPr>
            <a:endParaRPr lang="en-US" sz="1750">
              <a:solidFill>
                <a:srgbClr val="272525"/>
              </a:solidFill>
              <a:latin typeface="Arial"/>
              <a:ea typeface="Eudoxus Sans"/>
              <a:cs typeface="Calibri"/>
            </a:endParaRPr>
          </a:p>
          <a:p>
            <a:pPr>
              <a:lnSpc>
                <a:spcPts val="2799"/>
              </a:lnSpc>
            </a:pPr>
            <a:r>
              <a:rPr lang="en-US" sz="1750">
                <a:solidFill>
                  <a:srgbClr val="272525"/>
                </a:solidFill>
                <a:latin typeface="Eudoxus Sans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18369692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620393" y="914716"/>
            <a:ext cx="6993240" cy="2040773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+mn-lt"/>
                <a:cs typeface="+mn-lt"/>
              </a:rPr>
              <a:t>Conclusion:</a:t>
            </a:r>
          </a:p>
          <a:p>
            <a:br>
              <a:rPr lang="en-US"/>
            </a:br>
            <a:endParaRPr lang="en-US">
              <a:latin typeface="Times New Roman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620737" y="1429159"/>
            <a:ext cx="12116007" cy="45392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lvl="2" algn="just"/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Successful development of an automated PPE detection system using YOLOv8, addressing critical safety concerns in workplace environments.</a:t>
            </a:r>
          </a:p>
          <a:p>
            <a:pPr marL="342900" indent="-342900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Potential for widespread implementation across industries to enhance workplace safety, reduce accidents, and improve regulatory compliance.</a:t>
            </a:r>
            <a:endParaRPr lang="en-US" sz="2400">
              <a:latin typeface="Times New Roman"/>
              <a:cs typeface="Times New Roman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Continued research and development efforts to further improve model performance, scalability, and adaptability to diverse operating conditions.</a:t>
            </a:r>
            <a:endParaRPr lang="en-US" sz="2400">
              <a:latin typeface="Times New Roman"/>
              <a:cs typeface="Times New Roman"/>
            </a:endParaRPr>
          </a:p>
          <a:p>
            <a:pPr marL="342900" indent="-342900" algn="just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342900" indent="-342900" algn="just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342900" indent="-342900" algn="just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 algn="just">
              <a:lnSpc>
                <a:spcPts val="2799"/>
              </a:lnSpc>
              <a:buFont typeface="Arial"/>
              <a:buChar char="•"/>
            </a:pPr>
            <a:endParaRPr lang="en-US" sz="1750">
              <a:solidFill>
                <a:srgbClr val="272525"/>
              </a:solidFill>
              <a:latin typeface="Arial"/>
              <a:ea typeface="Eudoxus Sans"/>
              <a:cs typeface="Calibri"/>
            </a:endParaRPr>
          </a:p>
          <a:p>
            <a:pPr algn="just">
              <a:lnSpc>
                <a:spcPts val="2799"/>
              </a:lnSpc>
            </a:pPr>
            <a:r>
              <a:rPr lang="en-US" sz="1750">
                <a:solidFill>
                  <a:srgbClr val="272525"/>
                </a:solidFill>
                <a:latin typeface="Eudoxus Sans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1955895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512393" y="440664"/>
            <a:ext cx="6711373" cy="2292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kern="0" spc="-131">
                <a:solidFill>
                  <a:srgbClr val="591CE6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Problem Statement</a:t>
            </a:r>
            <a:endParaRPr lang="en-US" sz="4374"/>
          </a:p>
        </p:txBody>
      </p:sp>
      <p:sp>
        <p:nvSpPr>
          <p:cNvPr id="5" name="Text 3"/>
          <p:cNvSpPr/>
          <p:nvPr/>
        </p:nvSpPr>
        <p:spPr>
          <a:xfrm>
            <a:off x="2037993" y="3288863"/>
            <a:ext cx="297418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/>
          </a:p>
        </p:txBody>
      </p:sp>
      <p:sp>
        <p:nvSpPr>
          <p:cNvPr id="6" name="Text 4"/>
          <p:cNvSpPr/>
          <p:nvPr/>
        </p:nvSpPr>
        <p:spPr>
          <a:xfrm>
            <a:off x="1404393" y="1728320"/>
            <a:ext cx="12210007" cy="576594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Eudoxus Sans" pitchFamily="34" charset="-120"/>
              </a:rPr>
              <a:t>Identifying the lack of personal protective equipment (PPE) in workplace environments poses a significant safety risk.</a:t>
            </a:r>
            <a:endParaRPr lang="en-US" sz="2400">
              <a:latin typeface="Times New Roman"/>
              <a:ea typeface="Eudoxus Sans"/>
              <a:cs typeface="Times New Roman"/>
            </a:endParaRPr>
          </a:p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Eudoxus Sans" pitchFamily="34" charset="-120"/>
            </a:endParaRPr>
          </a:p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Eudoxus Sans" pitchFamily="34" charset="-120"/>
              </a:rPr>
              <a:t>Lack of effective and efficient methods for automated PPE detection leads to potential safety hazards and compliance issues.</a:t>
            </a:r>
          </a:p>
          <a:p>
            <a:pPr algn="just">
              <a:lnSpc>
                <a:spcPts val="2799"/>
              </a:lnSpc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Eudoxus Sans" pitchFamily="34" charset="-120"/>
            </a:endParaRPr>
          </a:p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Eudoxus Sans" pitchFamily="34" charset="-120"/>
              </a:rPr>
              <a:t>Current manual inspection processes are time-consuming, prone to errors, and not scalable.</a:t>
            </a:r>
          </a:p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Eudoxus Sans" pitchFamily="34" charset="-120"/>
            </a:endParaRPr>
          </a:p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/>
            </a:endParaRPr>
          </a:p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pPr marL="285750" indent="-285750" algn="just">
              <a:buFont typeface="Arial,Sans-Serif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>
              <a:lnSpc>
                <a:spcPts val="2799"/>
              </a:lnSpc>
            </a:pPr>
            <a:endParaRPr lang="en-US" sz="1750">
              <a:solidFill>
                <a:srgbClr val="272525"/>
              </a:solidFill>
              <a:latin typeface="Eudoxus Sans" pitchFamily="34" charset="0"/>
              <a:ea typeface="Eudoxus Sans" pitchFamily="34" charset="-122"/>
              <a:cs typeface="Calibri" panose="020F0502020204030204"/>
            </a:endParaRPr>
          </a:p>
          <a:p>
            <a:pPr>
              <a:lnSpc>
                <a:spcPts val="2799"/>
              </a:lnSpc>
            </a:pPr>
            <a:endParaRPr lang="en-US" sz="1750">
              <a:cs typeface="Calibri" panose="020F0502020204030204"/>
            </a:endParaRPr>
          </a:p>
        </p:txBody>
      </p:sp>
      <p:sp>
        <p:nvSpPr>
          <p:cNvPr id="7" name="Text 5"/>
          <p:cNvSpPr/>
          <p:nvPr/>
        </p:nvSpPr>
        <p:spPr>
          <a:xfrm>
            <a:off x="5743932" y="328886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/>
          </a:p>
        </p:txBody>
      </p:sp>
      <p:sp>
        <p:nvSpPr>
          <p:cNvPr id="8" name="Text 6"/>
          <p:cNvSpPr/>
          <p:nvPr/>
        </p:nvSpPr>
        <p:spPr>
          <a:xfrm>
            <a:off x="5743932" y="3858220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/>
          </a:p>
        </p:txBody>
      </p:sp>
      <p:sp>
        <p:nvSpPr>
          <p:cNvPr id="9" name="Text 7"/>
          <p:cNvSpPr/>
          <p:nvPr/>
        </p:nvSpPr>
        <p:spPr>
          <a:xfrm>
            <a:off x="9449872" y="328886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87"/>
          </a:p>
        </p:txBody>
      </p:sp>
      <p:sp>
        <p:nvSpPr>
          <p:cNvPr id="10" name="Text 8"/>
          <p:cNvSpPr/>
          <p:nvPr/>
        </p:nvSpPr>
        <p:spPr>
          <a:xfrm>
            <a:off x="9449872" y="3858220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/>
          </a:p>
        </p:txBody>
      </p:sp>
    </p:spTree>
    <p:extLst>
      <p:ext uri="{BB962C8B-B14F-4D97-AF65-F5344CB8AC3E}">
        <p14:creationId xmlns:p14="http://schemas.microsoft.com/office/powerpoint/2010/main" val="1768271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136452"/>
            <a:ext cx="9306401" cy="138874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ts val="5468"/>
              </a:lnSpc>
            </a:pPr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p22-mackinac-pro"/>
                <a:cs typeface="+mn-lt"/>
              </a:rPr>
              <a:t>Significance</a:t>
            </a:r>
            <a:endParaRPr lang="en-US" sz="4350">
              <a:solidFill>
                <a:srgbClr val="000000"/>
              </a:solidFill>
              <a:latin typeface="Times New Roman"/>
              <a:ea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4720590" y="3088243"/>
            <a:ext cx="3039785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8" name="Text 5"/>
          <p:cNvSpPr/>
          <p:nvPr/>
        </p:nvSpPr>
        <p:spPr>
          <a:xfrm>
            <a:off x="4720590" y="3568660"/>
            <a:ext cx="4082534" cy="10662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10" name="Text 7"/>
          <p:cNvSpPr/>
          <p:nvPr/>
        </p:nvSpPr>
        <p:spPr>
          <a:xfrm>
            <a:off x="9484876" y="3088243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1" name="Text 8"/>
          <p:cNvSpPr/>
          <p:nvPr/>
        </p:nvSpPr>
        <p:spPr>
          <a:xfrm>
            <a:off x="9484876" y="3568660"/>
            <a:ext cx="4082534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720590" y="5672018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  <a:ea typeface="p22-mackinac-pro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4504590" y="2062836"/>
            <a:ext cx="9062820" cy="361960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Automation improves PPE detection, enhancing workplace safety and fostering a safety-focused culture. </a:t>
            </a:r>
            <a:endParaRPr lang="en-US" sz="2400">
              <a:solidFill>
                <a:srgbClr val="272525"/>
              </a:solidFill>
              <a:latin typeface="Times New Roman"/>
              <a:cs typeface="Calibri"/>
            </a:endParaRPr>
          </a:p>
          <a:p>
            <a:pPr algn="just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Minimizing human error in PPE inspection creates safer working environments and lowers accident risks. </a:t>
            </a:r>
            <a:endParaRPr lang="en-US">
              <a:latin typeface="Times New Roman"/>
              <a:cs typeface="Times New Roman"/>
            </a:endParaRPr>
          </a:p>
          <a:p>
            <a:pPr algn="just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+mn-lt"/>
              <a:cs typeface="+mn-lt"/>
            </a:endParaRPr>
          </a:p>
          <a:p>
            <a:pPr algn="just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Enhanced PPE compliance reduces workplace incidents, insurance claims, and regulatory fines. </a:t>
            </a:r>
            <a:endParaRPr lang="en-US">
              <a:latin typeface="Times New Roman"/>
              <a:cs typeface="Times New Roman"/>
            </a:endParaRPr>
          </a:p>
          <a:p>
            <a:pPr marL="342900" indent="-342900">
              <a:lnSpc>
                <a:spcPts val="2799"/>
              </a:lnSpc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cs typeface="Calibri"/>
            </a:endParaRPr>
          </a:p>
          <a:p>
            <a:pPr marL="285750" indent="-285750">
              <a:lnSpc>
                <a:spcPts val="2799"/>
              </a:lnSpc>
              <a:buFont typeface="Arial"/>
              <a:buChar char="•"/>
            </a:pPr>
            <a:endParaRPr lang="en-US" sz="1750">
              <a:solidFill>
                <a:srgbClr val="272525"/>
              </a:solidFill>
              <a:latin typeface="Eudoxus Sans"/>
              <a:ea typeface="Eudoxus Sans"/>
            </a:endParaRPr>
          </a:p>
          <a:p>
            <a:pPr>
              <a:lnSpc>
                <a:spcPts val="2799"/>
              </a:lnSpc>
            </a:pPr>
            <a:endParaRPr lang="en-US" sz="1750">
              <a:solidFill>
                <a:srgbClr val="272525"/>
              </a:solidFill>
              <a:latin typeface="Eudoxus Sans"/>
              <a:ea typeface="Eudoxus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620393" y="372276"/>
            <a:ext cx="6993240" cy="143283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+mn-lt"/>
                <a:cs typeface="+mn-lt"/>
              </a:rPr>
              <a:t>Cost/Benefit Analysis:</a:t>
            </a:r>
            <a:endParaRPr lang="en-US" sz="4350" b="1" kern="0" spc="-131">
              <a:solidFill>
                <a:srgbClr val="591CE6"/>
              </a:solidFill>
              <a:latin typeface="Times New Roman"/>
              <a:ea typeface="+mn-lt"/>
              <a:cs typeface="Calibri"/>
            </a:endParaRPr>
          </a:p>
          <a:p>
            <a:br>
              <a:rPr lang="en-US"/>
            </a:br>
            <a:endParaRPr lang="en-US">
              <a:latin typeface="Times New Roman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620737" y="1289674"/>
            <a:ext cx="12116007" cy="69399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r>
              <a:rPr lang="en-US" sz="24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Cost Analysis:</a:t>
            </a:r>
            <a:endParaRPr lang="en-US" sz="2400" b="1"/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Initial development costs including hardware, software.</a:t>
            </a:r>
            <a:endParaRPr lang="en-US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Ongoing maintenance and support expenses.</a:t>
            </a:r>
            <a:endParaRPr lang="en-US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Integration costs with existing infrastructure and surveillance systems.</a:t>
            </a:r>
            <a:endParaRPr lang="en-US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r>
              <a:rPr lang="en-US" sz="24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Benefit Analysis:</a:t>
            </a:r>
            <a:endParaRPr lang="en-US" sz="2400" b="1"/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Reduction in accident rates and associated costs (medical expenses, worker compensation, legal fees).</a:t>
            </a:r>
            <a:endParaRPr lang="en-US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Improved productivity due to streamlined PPE inspection processes.</a:t>
            </a:r>
            <a:endParaRPr lang="en-US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Long-term cost savings through automation and efficiency gains.</a:t>
            </a:r>
            <a:br>
              <a:rPr lang="en-US" sz="2400"/>
            </a:br>
            <a:endParaRPr lang="en-US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>
              <a:lnSpc>
                <a:spcPts val="2799"/>
              </a:lnSpc>
              <a:buFont typeface="Arial"/>
              <a:buChar char="•"/>
            </a:pPr>
            <a:endParaRPr lang="en-US" sz="1750">
              <a:solidFill>
                <a:srgbClr val="272525"/>
              </a:solidFill>
              <a:latin typeface="Arial"/>
              <a:ea typeface="Eudoxus Sans"/>
              <a:cs typeface="Calibri"/>
            </a:endParaRPr>
          </a:p>
          <a:p>
            <a:pPr>
              <a:lnSpc>
                <a:spcPts val="2799"/>
              </a:lnSpc>
            </a:pPr>
            <a:r>
              <a:rPr lang="en-US" sz="1750">
                <a:solidFill>
                  <a:srgbClr val="272525"/>
                </a:solidFill>
                <a:latin typeface="Eudoxus Sans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3258351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/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8548" y="423530"/>
            <a:ext cx="9298652" cy="21016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ts val="5468"/>
              </a:lnSpc>
            </a:pPr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p22-mackinac-pro"/>
                <a:cs typeface="+mn-lt"/>
              </a:rPr>
              <a:t>Business Case</a:t>
            </a:r>
            <a:endParaRPr lang="en-US" sz="4350">
              <a:solidFill>
                <a:srgbClr val="000000"/>
              </a:solidFill>
              <a:latin typeface="Times New Roman"/>
              <a:ea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4720590" y="3088243"/>
            <a:ext cx="3039785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8" name="Text 5"/>
          <p:cNvSpPr/>
          <p:nvPr/>
        </p:nvSpPr>
        <p:spPr>
          <a:xfrm>
            <a:off x="4720590" y="3568660"/>
            <a:ext cx="4082534" cy="10662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10" name="Text 7"/>
          <p:cNvSpPr/>
          <p:nvPr/>
        </p:nvSpPr>
        <p:spPr>
          <a:xfrm>
            <a:off x="9484876" y="3088243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1" name="Text 8"/>
          <p:cNvSpPr/>
          <p:nvPr/>
        </p:nvSpPr>
        <p:spPr>
          <a:xfrm>
            <a:off x="9484876" y="3568660"/>
            <a:ext cx="4082534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720590" y="5672018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  <a:ea typeface="p22-mackinac-pro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4504590" y="1472802"/>
            <a:ext cx="9062820" cy="520537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342900" indent="-342900" algn="just">
              <a:lnSpc>
                <a:spcPts val="2799"/>
              </a:lnSpc>
              <a:buFont typeface="Arial"/>
              <a:buChar char="•"/>
            </a:pPr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Market Opportunity:</a:t>
            </a:r>
            <a:endParaRPr lang="en-US" sz="2200" b="1">
              <a:latin typeface="Times New Roman"/>
              <a:ea typeface="Calibri"/>
              <a:cs typeface="Calibri"/>
            </a:endParaRPr>
          </a:p>
          <a:p>
            <a:pPr marL="800100" lvl="1" indent="-342900" algn="just">
              <a:buFont typeface="Arial"/>
              <a:buChar char="•"/>
            </a:pP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Growing emphasis on workplace safety regulations and compliance.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800100" lvl="1" indent="-342900" algn="just">
              <a:buFont typeface="Arial"/>
              <a:buChar char="•"/>
            </a:pP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Increasing adoption of automation technologies in industrial sectors.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800100" lvl="1" indent="-342900" algn="just">
              <a:buFont typeface="Arial"/>
              <a:buChar char="•"/>
            </a:pP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Potential for expansion into other industries beyond manufacturing, such as construction and healthcare.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Competitive Advantage:</a:t>
            </a:r>
            <a:endParaRPr lang="en-US" sz="2200" b="1">
              <a:latin typeface="Times New Roman"/>
              <a:ea typeface="Calibri"/>
              <a:cs typeface="Calibri"/>
            </a:endParaRPr>
          </a:p>
          <a:p>
            <a:pPr marL="800100" lvl="1" indent="-342900" algn="just">
              <a:buFont typeface="Arial"/>
              <a:buChar char="•"/>
            </a:pP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Unique selling proposition (USP) of real-time PPE detection and compliance monitoring.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800100" lvl="1" indent="-342900" algn="just">
              <a:buFont typeface="Arial"/>
              <a:buChar char="•"/>
            </a:pP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Differentiation through advanced deep learning algorithms and robust performance.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2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Revenue Model:</a:t>
            </a:r>
            <a:endParaRPr lang="en-US" sz="2200" b="1">
              <a:latin typeface="Times New Roman"/>
              <a:ea typeface="Calibri"/>
              <a:cs typeface="Calibri"/>
            </a:endParaRPr>
          </a:p>
          <a:p>
            <a:pPr marL="800100" indent="-342900" algn="just">
              <a:buFont typeface="Arial"/>
              <a:buChar char="•"/>
            </a:pP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Licensing fees for software usage.</a:t>
            </a:r>
          </a:p>
          <a:p>
            <a:pPr marL="800100" lvl="1" indent="-342900" algn="just">
              <a:buFont typeface="Arial"/>
              <a:buChar char="•"/>
            </a:pP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Subscription-based models for ongoing support and updates.</a:t>
            </a:r>
            <a:endParaRPr lang="en-US"/>
          </a:p>
          <a:p>
            <a:pPr marL="800100" lvl="1" indent="-342900" algn="just">
              <a:buFont typeface="Arial"/>
              <a:buChar char="•"/>
            </a:pPr>
            <a:r>
              <a:rPr lang="en-US" sz="22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Customization and integration services for specific client needs.</a:t>
            </a:r>
            <a:endParaRPr lang="en-US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lvl="1" algn="just"/>
            <a:br>
              <a:rPr lang="en-US"/>
            </a:br>
            <a:endParaRPr lang="en-US">
              <a:ea typeface="Calibri" panose="020F0502020204030204"/>
              <a:cs typeface="Calibri" panose="020F0502020204030204"/>
            </a:endParaRPr>
          </a:p>
          <a:p>
            <a:pPr algn="just"/>
            <a:br>
              <a:rPr lang="en-US"/>
            </a:br>
            <a:endParaRPr lang="en-US"/>
          </a:p>
          <a:p>
            <a:pPr marL="342900" indent="-342900" algn="just">
              <a:buFont typeface="Arial"/>
              <a:buChar char="•"/>
            </a:pPr>
            <a:endParaRPr lang="en-US" sz="20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algn="just"/>
            <a:endParaRPr lang="en-US" sz="2400">
              <a:solidFill>
                <a:srgbClr val="272525"/>
              </a:solidFill>
              <a:latin typeface="Times New Roman"/>
              <a:ea typeface="Eudoxus Sans"/>
              <a:cs typeface="Calibri" panose="020F0502020204030204"/>
            </a:endParaRPr>
          </a:p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endParaRPr lang="en-US" sz="175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algn="just">
              <a:lnSpc>
                <a:spcPts val="2799"/>
              </a:lnSpc>
            </a:pPr>
            <a:endParaRPr lang="en-US" sz="175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2A130B-F55D-F7DB-1E4B-11A1E0C4E015}"/>
              </a:ext>
            </a:extLst>
          </p:cNvPr>
          <p:cNvSpPr txBox="1"/>
          <p:nvPr/>
        </p:nvSpPr>
        <p:spPr>
          <a:xfrm>
            <a:off x="0" y="5486400"/>
            <a:ext cx="3657600" cy="317500"/>
          </a:xfrm>
          <a:prstGeom prst="rect">
            <a:avLst/>
          </a:prstGeom>
        </p:spPr>
        <p:txBody>
          <a:bodyPr>
            <a:normAutofit fontScale="62500" lnSpcReduction="20000"/>
          </a:bodyPr>
          <a:lstStyle/>
          <a:p>
            <a:r>
              <a:rPr lang="en-US">
                <a:hlinkClick r:id="rId4"/>
              </a:rPr>
              <a:t>This Photo</a:t>
            </a:r>
            <a:r>
              <a:rPr lang="en-US"/>
              <a:t> by Unknown author is licensed under </a:t>
            </a:r>
            <a:r>
              <a:rPr lang="en-US">
                <a:hlinkClick r:id="rId5"/>
              </a:rPr>
              <a:t>CC BY-SA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32709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620393" y="372276"/>
            <a:ext cx="8807640" cy="90723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+mn-lt"/>
                <a:cs typeface="+mn-lt"/>
              </a:rPr>
              <a:t>KPIs(Key Performance Indicators):</a:t>
            </a:r>
          </a:p>
          <a:p>
            <a:br>
              <a:rPr lang="en-US"/>
            </a:br>
            <a:endParaRPr lang="en-US">
              <a:latin typeface="Times New Roman"/>
              <a:cs typeface="Times New Roman"/>
            </a:endParaRPr>
          </a:p>
          <a:p>
            <a:pPr>
              <a:lnSpc>
                <a:spcPts val="5468"/>
              </a:lnSpc>
            </a:pPr>
            <a:endParaRPr lang="en-US" sz="4350" b="1" kern="0" spc="-131">
              <a:solidFill>
                <a:srgbClr val="591CE6"/>
              </a:solidFill>
              <a:latin typeface="Times New Roman"/>
              <a:ea typeface="Calibri"/>
              <a:cs typeface="Calibri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620737" y="1289674"/>
            <a:ext cx="12116007" cy="69399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Times New Roman"/>
              <a:ea typeface="Eudoxus Sans" pitchFamily="34" charset="-122"/>
              <a:cs typeface="Eudoxus Sans" pitchFamily="34" charset="-120"/>
            </a:endParaRPr>
          </a:p>
          <a:p>
            <a:r>
              <a:rPr lang="en-US" sz="24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Performance Metrics:</a:t>
            </a:r>
            <a:endParaRPr lang="en-US" sz="2400"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Accuracy and precision of PPE detection.</a:t>
            </a:r>
            <a:endParaRPr lang="en-US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Detection speed and real-time processing capabilities.</a:t>
            </a:r>
            <a:endParaRPr lang="en-US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False alarm rates and system reliability.</a:t>
            </a:r>
            <a:endParaRPr lang="en-US" sz="2400">
              <a:latin typeface="Times New Roman"/>
              <a:ea typeface="Calibri" panose="020F0502020204030204"/>
              <a:cs typeface="Calibri" panose="020F0502020204030204"/>
            </a:endParaRPr>
          </a:p>
          <a:p>
            <a:r>
              <a:rPr lang="en-US" sz="24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Business Metrics:</a:t>
            </a:r>
            <a:endParaRPr lang="en-US" sz="2400"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Return on Investment (ROI) based on cost savings and revenue generation.</a:t>
            </a:r>
            <a:endParaRPr lang="en-US" sz="2400"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Customer satisfaction and retention rates.</a:t>
            </a:r>
            <a:endParaRPr lang="en-US" sz="2400"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Market share and penetration in target industries.</a:t>
            </a:r>
            <a:endParaRPr lang="en-US" sz="2400">
              <a:latin typeface="Times New Roman"/>
              <a:cs typeface="Times New Roman"/>
            </a:endParaRPr>
          </a:p>
          <a:p>
            <a:r>
              <a:rPr lang="en-US" sz="2400" b="1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Operational Metrics:</a:t>
            </a:r>
            <a:endParaRPr lang="en-US" sz="2400">
              <a:ea typeface="Calibri"/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System uptime and availability.</a:t>
            </a:r>
            <a:endParaRPr lang="en-US" sz="2400"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Response time to alerts and incidents.</a:t>
            </a:r>
            <a:endParaRPr lang="en-US" sz="2400">
              <a:latin typeface="Times New Roman"/>
              <a:cs typeface="Times New Roman"/>
            </a:endParaRPr>
          </a:p>
          <a:p>
            <a:pPr marL="342900" indent="-342900">
              <a:buFont typeface="Arial"/>
              <a:buChar char="•"/>
            </a:pPr>
            <a:r>
              <a:rPr lang="en-US" sz="2400">
                <a:solidFill>
                  <a:srgbClr val="272525"/>
                </a:solidFill>
                <a:latin typeface="Times New Roman"/>
                <a:ea typeface="Eudoxus Sans"/>
                <a:cs typeface="Times New Roman"/>
              </a:rPr>
              <a:t>Scalability and adaptability to changing operational needs.</a:t>
            </a:r>
            <a:endParaRPr lang="en-US" sz="2400">
              <a:latin typeface="Times New Roman"/>
              <a:cs typeface="Times New Roman"/>
            </a:endParaRPr>
          </a:p>
          <a:p>
            <a:endParaRPr lang="en-US" sz="2400" b="1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1200150" lvl="2" indent="-285750">
              <a:lnSpc>
                <a:spcPts val="2799"/>
              </a:lnSpc>
              <a:buFont typeface="Arial"/>
              <a:buChar char="•"/>
            </a:pPr>
            <a:endParaRPr lang="en-US" sz="1750">
              <a:solidFill>
                <a:srgbClr val="272525"/>
              </a:solidFill>
              <a:latin typeface="Arial"/>
              <a:ea typeface="Eudoxus Sans"/>
              <a:cs typeface="Calibri"/>
            </a:endParaRPr>
          </a:p>
          <a:p>
            <a:pPr>
              <a:lnSpc>
                <a:spcPts val="2799"/>
              </a:lnSpc>
            </a:pPr>
            <a:r>
              <a:rPr lang="en-US" sz="1750">
                <a:solidFill>
                  <a:srgbClr val="272525"/>
                </a:solidFill>
                <a:latin typeface="Eudoxus Sans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803628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635891" y="263788"/>
            <a:ext cx="6977742" cy="2691701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>
              <a:lnSpc>
                <a:spcPts val="5468"/>
              </a:lnSpc>
            </a:pPr>
            <a:r>
              <a:rPr lang="en-US" sz="4350" b="1" kern="0" spc="-131">
                <a:solidFill>
                  <a:srgbClr val="591CE6"/>
                </a:solidFill>
                <a:latin typeface="Times New Roman"/>
                <a:ea typeface="+mn-lt"/>
                <a:cs typeface="+mn-lt"/>
              </a:rPr>
              <a:t>Literature Review</a:t>
            </a:r>
            <a:endParaRPr lang="en-US" sz="4350">
              <a:latin typeface="Times New Roman"/>
              <a:cs typeface="Times New Roman"/>
            </a:endParaRPr>
          </a:p>
        </p:txBody>
      </p:sp>
      <p:sp>
        <p:nvSpPr>
          <p:cNvPr id="6" name="Text 3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7" name="Text 4"/>
          <p:cNvSpPr/>
          <p:nvPr/>
        </p:nvSpPr>
        <p:spPr>
          <a:xfrm>
            <a:off x="2037993" y="4546759"/>
            <a:ext cx="3295888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  <p:sp>
        <p:nvSpPr>
          <p:cNvPr id="9" name="Text 5"/>
          <p:cNvSpPr/>
          <p:nvPr/>
        </p:nvSpPr>
        <p:spPr>
          <a:xfrm>
            <a:off x="5667137" y="4066342"/>
            <a:ext cx="294929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636274" y="1180698"/>
            <a:ext cx="12100470" cy="608001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/>
            <a:endParaRPr lang="en-US" sz="2400">
              <a:solidFill>
                <a:srgbClr val="272525"/>
              </a:solidFill>
              <a:latin typeface="Times New Roman"/>
              <a:ea typeface="Eudoxus Sans"/>
              <a:cs typeface="Times New Roman"/>
            </a:endParaRPr>
          </a:p>
          <a:p>
            <a:pPr marL="285750" indent="-285750" algn="just">
              <a:lnSpc>
                <a:spcPts val="2799"/>
              </a:lnSpc>
              <a:buFont typeface="Arial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Times New Roman"/>
                <a:ea typeface="Eudoxus Sans"/>
                <a:cs typeface="+mn-lt"/>
              </a:rPr>
              <a:t>Past Available Projects:</a:t>
            </a:r>
          </a:p>
          <a:p>
            <a:pPr marL="285750" indent="-285750" algn="just">
              <a:buFont typeface="Arial"/>
              <a:buChar char="•"/>
            </a:pPr>
            <a:endParaRPr lang="en-US" sz="2400" b="1">
              <a:solidFill>
                <a:srgbClr val="272525"/>
              </a:solidFill>
              <a:latin typeface="Times New Roman"/>
              <a:ea typeface="Eudoxus Sans"/>
              <a:cs typeface="+mn-lt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24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COVID-19 PPE Dataset for Object Detection, Safety Helmet Detection, etc.</a:t>
            </a:r>
          </a:p>
          <a:p>
            <a:pPr marL="285750" indent="-285750">
              <a:buFont typeface="Arial,Sans-Serif"/>
              <a:buChar char="•"/>
            </a:pPr>
            <a:r>
              <a:rPr lang="en-US" sz="24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Revealed a gap in automated PPE detection solutions.</a:t>
            </a:r>
          </a:p>
          <a:p>
            <a:pPr marL="285750" indent="-285750">
              <a:buFont typeface="Arial,Sans-Serif"/>
              <a:buChar char="•"/>
            </a:pPr>
            <a:r>
              <a:rPr lang="en-US" sz="24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Existing methods lack robustness, scalability, and real-time performance.</a:t>
            </a:r>
          </a:p>
          <a:p>
            <a:pPr marL="285750" indent="-285750">
              <a:buFont typeface="Arial,Sans-Serif"/>
              <a:buChar char="•"/>
            </a:pPr>
            <a:r>
              <a:rPr lang="en-US" sz="24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Previous attempts relied on traditional computer vision techniques, struggling with complex environments and varying lighting conditions.</a:t>
            </a:r>
          </a:p>
          <a:p>
            <a:r>
              <a:rPr lang="en-US" sz="2400" b="1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Drawbacks of Existing Solutions:</a:t>
            </a:r>
            <a:endParaRPr lang="en-US" sz="2400" dirty="0">
              <a:solidFill>
                <a:srgbClr val="272525"/>
              </a:solidFill>
              <a:latin typeface="Times New Roman"/>
              <a:ea typeface="+mn-lt"/>
              <a:cs typeface="+mn-lt"/>
            </a:endParaRPr>
          </a:p>
          <a:p>
            <a:pPr marL="742950" lvl="1" indent="-285750">
              <a:buFont typeface="Arial,Sans-Serif"/>
              <a:buChar char="•"/>
            </a:pPr>
            <a:r>
              <a:rPr lang="en-US" sz="24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Low accuracy, limited adaptability, and high computational requirements.</a:t>
            </a:r>
          </a:p>
          <a:p>
            <a:pPr marL="742950" lvl="1" indent="-285750">
              <a:buFont typeface="Arial,Sans-Serif"/>
              <a:buChar char="•"/>
            </a:pPr>
            <a:r>
              <a:rPr lang="en-US" sz="24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Challenges like occlusion, small object detection, and class imbalance remain unresolved in many projects.</a:t>
            </a:r>
            <a:endParaRPr lang="en-US" dirty="0">
              <a:solidFill>
                <a:srgbClr val="000000"/>
              </a:solidFill>
              <a:latin typeface="Times New Roman"/>
              <a:ea typeface="+mn-lt"/>
              <a:cs typeface="+mn-lt"/>
            </a:endParaRPr>
          </a:p>
          <a:p>
            <a:pPr marL="742950" lvl="1" indent="-285750">
              <a:buFont typeface="Arial,Sans-Serif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Our Project:</a:t>
            </a:r>
            <a:endParaRPr lang="en-US" dirty="0">
              <a:latin typeface="Times New Roman"/>
              <a:cs typeface="Calibri" panose="020F0502020204030204"/>
            </a:endParaRPr>
          </a:p>
          <a:p>
            <a:pPr marL="742950" lvl="1" indent="-285750">
              <a:buFont typeface="Arial,Sans-Serif"/>
              <a:buChar char="•"/>
            </a:pPr>
            <a:r>
              <a:rPr lang="en-US" sz="2400" dirty="0">
                <a:solidFill>
                  <a:srgbClr val="272525"/>
                </a:solidFill>
                <a:latin typeface="Times New Roman"/>
                <a:ea typeface="+mn-lt"/>
                <a:cs typeface="+mn-lt"/>
              </a:rPr>
              <a:t>Developed a single object detection model for various PPE types: fall-detection, safety helmets, masks, gloves, vests, coats, glasses, etc., tailored for construction, medical, and diverse industries.</a:t>
            </a:r>
            <a:endParaRPr lang="en-US" dirty="0">
              <a:latin typeface="Times New Roman"/>
              <a:ea typeface="+mn-lt"/>
              <a:cs typeface="+mn-lt"/>
            </a:endParaRPr>
          </a:p>
          <a:p>
            <a:pPr algn="just">
              <a:lnSpc>
                <a:spcPts val="2799"/>
              </a:lnSpc>
            </a:pPr>
            <a:r>
              <a:rPr lang="en-US" sz="2400" dirty="0">
                <a:solidFill>
                  <a:srgbClr val="272525"/>
                </a:solidFill>
                <a:latin typeface="Times New Roman"/>
                <a:ea typeface="Eudoxus Sans"/>
                <a:cs typeface="Calibri"/>
              </a:rPr>
              <a:t> </a:t>
            </a:r>
          </a:p>
        </p:txBody>
      </p:sp>
      <p:sp>
        <p:nvSpPr>
          <p:cNvPr id="12" name="Text 7"/>
          <p:cNvSpPr/>
          <p:nvPr/>
        </p:nvSpPr>
        <p:spPr>
          <a:xfrm>
            <a:off x="9296400" y="4066342"/>
            <a:ext cx="2922627" cy="347186"/>
          </a:xfrm>
          <a:prstGeom prst="rect">
            <a:avLst/>
          </a:prstGeom>
          <a:noFill/>
          <a:ln/>
        </p:spPr>
        <p:txBody>
          <a:bodyPr wrap="none" lIns="91440" tIns="45720" rIns="91440" bIns="45720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50" b="1" kern="0" spc="-66">
              <a:solidFill>
                <a:srgbClr val="272525"/>
              </a:solidFill>
              <a:latin typeface="p22-mackinac-pro"/>
            </a:endParaRPr>
          </a:p>
        </p:txBody>
      </p:sp>
      <p:sp>
        <p:nvSpPr>
          <p:cNvPr id="13" name="Text 8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>
              <a:solidFill>
                <a:srgbClr val="272525"/>
              </a:solidFill>
              <a:latin typeface="Eudoxus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2399</Words>
  <Application>Microsoft Macintosh PowerPoint</Application>
  <PresentationFormat>Custom</PresentationFormat>
  <Paragraphs>495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0" baseType="lpstr">
      <vt:lpstr>Arial</vt:lpstr>
      <vt:lpstr>Arial,Sans-Serif</vt:lpstr>
      <vt:lpstr>Calibri</vt:lpstr>
      <vt:lpstr>Courier New</vt:lpstr>
      <vt:lpstr>Eudoxus Sans</vt:lpstr>
      <vt:lpstr>p22-mackinac-pro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Muhammad Bilal Dilbar Hussain .</cp:lastModifiedBy>
  <cp:revision>336</cp:revision>
  <dcterms:created xsi:type="dcterms:W3CDTF">2024-04-16T21:59:51Z</dcterms:created>
  <dcterms:modified xsi:type="dcterms:W3CDTF">2024-04-19T22:31:37Z</dcterms:modified>
</cp:coreProperties>
</file>

<file path=docProps/thumbnail.jpeg>
</file>